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78" r:id="rId2"/>
    <p:sldId id="274" r:id="rId3"/>
    <p:sldId id="261" r:id="rId4"/>
    <p:sldId id="275" r:id="rId5"/>
    <p:sldId id="276" r:id="rId6"/>
    <p:sldId id="277" r:id="rId7"/>
    <p:sldId id="266" r:id="rId8"/>
    <p:sldId id="268" r:id="rId9"/>
    <p:sldId id="267" r:id="rId10"/>
    <p:sldId id="269" r:id="rId11"/>
    <p:sldId id="271" r:id="rId12"/>
    <p:sldId id="272" r:id="rId13"/>
    <p:sldId id="273" r:id="rId14"/>
    <p:sldId id="260" r:id="rId15"/>
    <p:sldId id="279" r:id="rId16"/>
    <p:sldId id="280" r:id="rId17"/>
    <p:sldId id="281" r:id="rId18"/>
    <p:sldId id="282" r:id="rId19"/>
    <p:sldId id="283" r:id="rId20"/>
    <p:sldId id="285" r:id="rId21"/>
    <p:sldId id="284" r:id="rId22"/>
    <p:sldId id="286" r:id="rId23"/>
    <p:sldId id="290" r:id="rId24"/>
    <p:sldId id="287" r:id="rId25"/>
    <p:sldId id="291" r:id="rId26"/>
    <p:sldId id="292"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163F4FDB-E9C1-4822-817A-2F1A3366323B}">
          <p14:sldIdLst>
            <p14:sldId id="278"/>
            <p14:sldId id="274"/>
            <p14:sldId id="261"/>
            <p14:sldId id="275"/>
            <p14:sldId id="276"/>
            <p14:sldId id="277"/>
            <p14:sldId id="266"/>
            <p14:sldId id="268"/>
            <p14:sldId id="267"/>
            <p14:sldId id="269"/>
            <p14:sldId id="271"/>
            <p14:sldId id="272"/>
            <p14:sldId id="273"/>
            <p14:sldId id="260"/>
            <p14:sldId id="279"/>
            <p14:sldId id="280"/>
            <p14:sldId id="281"/>
            <p14:sldId id="282"/>
            <p14:sldId id="283"/>
            <p14:sldId id="285"/>
            <p14:sldId id="284"/>
            <p14:sldId id="286"/>
            <p14:sldId id="290"/>
            <p14:sldId id="287"/>
            <p14:sldId id="291"/>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66" d="100"/>
          <a:sy n="66" d="100"/>
        </p:scale>
        <p:origin x="6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C4BE1-065E-492A-A822-B5F3566905DB}"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E7097-6603-418A-AEEE-DCF8E87BA519}" type="slidenum">
              <a:rPr kumimoji="1" lang="ja-JP" altLang="en-US" smtClean="0"/>
              <a:t>‹#›</a:t>
            </a:fld>
            <a:endParaRPr kumimoji="1" lang="ja-JP" altLang="en-US"/>
          </a:p>
        </p:txBody>
      </p:sp>
    </p:spTree>
    <p:extLst>
      <p:ext uri="{BB962C8B-B14F-4D97-AF65-F5344CB8AC3E}">
        <p14:creationId xmlns:p14="http://schemas.microsoft.com/office/powerpoint/2010/main" val="40962407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BFEA9-AC75-6973-3AC1-262FA54B6EE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FF5396B-88EA-A23F-04D5-922178C91C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3206D2-AD02-7771-542F-9A31644EC64E}"/>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40E66566-5DC8-AD74-D660-85263F9BB6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AF4982-F779-6C2C-FE5B-9C83BB115DC5}"/>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1756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80281F-88B1-042B-B429-64C93998E95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61ADF5-769B-8492-9640-AEF2863F97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148219-653E-1BA7-ABEA-45F0499E85BC}"/>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1BA82489-BCF8-8270-517F-41628312E2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F11376-B364-2E8E-12E1-A1F4F614FF56}"/>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422217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774B8B1-39CF-14B4-392B-99BC7D2D176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825F1A-7398-2DA7-9DFA-8AC7F7F31AA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97B507-3B37-C6A7-62BB-8327AF0B8B47}"/>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15471FBE-11B6-4E4D-F8DB-C54D488D6A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F1C7C6-4932-56B9-B02F-15642ED5A9CF}"/>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47060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092D9-C70B-5659-9547-7D28D342EE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952BB3-D937-BCFB-25DF-F075EF9B23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D344AA-8538-7204-63DA-E81BCEF3EFE4}"/>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0E694548-B8FB-A5BF-C737-8A75BE1DA75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82A714-BDE6-BC6F-78A1-95A7A6F6F020}"/>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146698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58482-1847-E2E4-4B05-0FADF013BB8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E8EBDA-7E47-8ABC-9996-5B6D4B3CCA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9F6ACB-72CB-2F64-2D16-E5E4FA0C2566}"/>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C24DAE85-E2DA-14E8-2AD7-7E695C3CF8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54B874-4288-7D4A-36FD-5C2C3090618C}"/>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365413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929C5C-4600-2CD1-82FB-F62BEED8F2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C764E3-2373-3170-85D8-270ACFDB970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29358CF-7864-9D5C-FC19-0FA88B03049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87B9342-9E47-D278-6A82-74B87661EFDC}"/>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75367958-33E2-623B-5F61-EBBD29367F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BF38D3-E800-CDB1-FF8C-99D614952667}"/>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6993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DF650D-D803-6882-F32E-AE0010A1393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425E13-D6A7-9C93-6C81-AA2471567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8733E53-E4E8-2459-DBDE-1D5A8E9C0DE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654CECB-AEA6-DB03-20AC-75B851037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5F46422-09F1-7FD3-C212-C135AD9DD44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58FEA48-70E5-B3B5-E21D-78C8A693B5D8}"/>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8" name="フッター プレースホルダー 7">
            <a:extLst>
              <a:ext uri="{FF2B5EF4-FFF2-40B4-BE49-F238E27FC236}">
                <a16:creationId xmlns:a16="http://schemas.microsoft.com/office/drawing/2014/main" id="{B56E337F-DFD6-EB3B-DF09-5362E739922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23DCF8-332A-0030-748A-51562BF2C096}"/>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253608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EBBB0A-F908-C3F0-A8A2-4C1AC60235B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3C873D-8B6A-57F1-B467-9B585F20C4CD}"/>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4" name="フッター プレースホルダー 3">
            <a:extLst>
              <a:ext uri="{FF2B5EF4-FFF2-40B4-BE49-F238E27FC236}">
                <a16:creationId xmlns:a16="http://schemas.microsoft.com/office/drawing/2014/main" id="{06ACE328-7D5C-616B-2BE0-FA78D2BD659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E606E54-3688-6F39-8A02-10DD22A45C66}"/>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299376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14BB491-55EE-CAAD-F375-8E83C78627DA}"/>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3" name="フッター プレースホルダー 2">
            <a:extLst>
              <a:ext uri="{FF2B5EF4-FFF2-40B4-BE49-F238E27FC236}">
                <a16:creationId xmlns:a16="http://schemas.microsoft.com/office/drawing/2014/main" id="{86C23EC1-31BF-BE7B-FA75-6098A6175F9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F4297D-CE8B-3594-C9DA-111D5317D3D8}"/>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70235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D97478-2862-F802-377F-0608473B7F0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87415A-1A00-051A-D7D6-97396AF02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78CD942-EA82-7047-4434-D9FCF5405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1F47A41-561A-E1B3-762E-577585703329}"/>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82D6B82C-5BE5-475C-E2EA-28CCD5663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06BF76D-0E7D-8E2C-5011-8B261CE1E17D}"/>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177527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C6A5C-F41B-149C-5EB5-73A6E796800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60CA38-7FFA-17C0-0291-1BDFF74B2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BF9BC1E-CF43-5D1F-2C6C-754C63632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105EFA-4B1A-4FAC-C532-01E4220EC1DE}"/>
              </a:ext>
            </a:extLst>
          </p:cNvPr>
          <p:cNvSpPr>
            <a:spLocks noGrp="1"/>
          </p:cNvSpPr>
          <p:nvPr>
            <p:ph type="dt" sz="half" idx="10"/>
          </p:nvPr>
        </p:nvSpPr>
        <p:spPr/>
        <p:txBody>
          <a:bodyPr/>
          <a:lstStyle/>
          <a:p>
            <a:fld id="{5BD6DF3D-9C13-4762-B44C-9594A36B6251}" type="datetimeFigureOut">
              <a:rPr kumimoji="1" lang="ja-JP" altLang="en-US" smtClean="0"/>
              <a:t>2023/12/4</a:t>
            </a:fld>
            <a:endParaRPr kumimoji="1" lang="ja-JP" altLang="en-US"/>
          </a:p>
        </p:txBody>
      </p:sp>
      <p:sp>
        <p:nvSpPr>
          <p:cNvPr id="6" name="フッター プレースホルダー 5">
            <a:extLst>
              <a:ext uri="{FF2B5EF4-FFF2-40B4-BE49-F238E27FC236}">
                <a16:creationId xmlns:a16="http://schemas.microsoft.com/office/drawing/2014/main" id="{52041E81-5C20-1216-B18C-9B3B25A6BE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E6EFC1-FF52-41EC-9C2A-5436C5A76397}"/>
              </a:ext>
            </a:extLst>
          </p:cNvPr>
          <p:cNvSpPr>
            <a:spLocks noGrp="1"/>
          </p:cNvSpPr>
          <p:nvPr>
            <p:ph type="sldNum" sz="quarter" idx="12"/>
          </p:nvPr>
        </p:nvSpPr>
        <p:spPr/>
        <p:txBody>
          <a:body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134144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A837BF6-6DDB-C241-C12F-C9023C798E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07AC04-FF02-D6D1-34D2-4C85DCE73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B56AC7-C764-8E7B-D0C3-BD23E732D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6DF3D-9C13-4762-B44C-9594A36B6251}" type="datetimeFigureOut">
              <a:rPr kumimoji="1" lang="ja-JP" altLang="en-US" smtClean="0"/>
              <a:t>2023/12/4</a:t>
            </a:fld>
            <a:endParaRPr kumimoji="1" lang="ja-JP" altLang="en-US"/>
          </a:p>
        </p:txBody>
      </p:sp>
      <p:sp>
        <p:nvSpPr>
          <p:cNvPr id="5" name="フッター プレースホルダー 4">
            <a:extLst>
              <a:ext uri="{FF2B5EF4-FFF2-40B4-BE49-F238E27FC236}">
                <a16:creationId xmlns:a16="http://schemas.microsoft.com/office/drawing/2014/main" id="{98338D09-7D2B-65CF-D3A7-8666C5884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22BA898-2A44-CDBA-7AE3-E00D2D586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71408-E8C7-4B10-B207-704B328E2F65}" type="slidenum">
              <a:rPr kumimoji="1" lang="ja-JP" altLang="en-US" smtClean="0"/>
              <a:t>‹#›</a:t>
            </a:fld>
            <a:endParaRPr kumimoji="1" lang="ja-JP" altLang="en-US"/>
          </a:p>
        </p:txBody>
      </p:sp>
    </p:spTree>
    <p:extLst>
      <p:ext uri="{BB962C8B-B14F-4D97-AF65-F5344CB8AC3E}">
        <p14:creationId xmlns:p14="http://schemas.microsoft.com/office/powerpoint/2010/main" val="19237500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qr.paps.jp/uhRqu" TargetMode="External"/><Relationship Id="rId2" Type="http://schemas.openxmlformats.org/officeDocument/2006/relationships/hyperlink" Target="https://www.city.yokohama.lg.jp/kurashi/bousai-kyukyu-bohan/bousai-saigai/map/jishin/genroku.files/0018_20180913.pdf" TargetMode="External"/><Relationship Id="rId1" Type="http://schemas.openxmlformats.org/officeDocument/2006/relationships/slideLayout" Target="../slideLayouts/slideLayout10.xml"/><Relationship Id="rId4" Type="http://schemas.openxmlformats.org/officeDocument/2006/relationships/hyperlink" Target="https://www.city.yokohama.lg.jp/kurashi/machizukuri-kankyo/toshiseibi/bosai/jishinkasai/taishyoarea.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www.city.yokohama.lg.jp/kurashi/fukushi-kaigo/chiikifukushi/yogoshien/default2.html"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www.ryokuen.gr.jp/external/rcn/disaster-preventi_base/referense/persons-requiring-support-during_disasters/index.html" TargetMode="External"/><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bousai.go.jp/taisaku/hisaisyagyousei/pdf/kakusyuseido_tsuujou.pdf"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www.ryokuen.gr.jp/external/rcn/disaster-preventi_base/preparation/index.html" TargetMode="External"/><Relationship Id="rId2" Type="http://schemas.openxmlformats.org/officeDocument/2006/relationships/hyperlink" Target="http://www.ryokuen.gr.jp/external/rcn/disaster-preventi_base/index.html" TargetMode="External"/><Relationship Id="rId1" Type="http://schemas.openxmlformats.org/officeDocument/2006/relationships/slideLayout" Target="../slideLayouts/slideLayout10.xml"/><Relationship Id="rId6" Type="http://schemas.openxmlformats.org/officeDocument/2006/relationships/hyperlink" Target="https://nied-weblabo.bosai.go.jp/10sec-sim/" TargetMode="External"/><Relationship Id="rId5" Type="http://schemas.openxmlformats.org/officeDocument/2006/relationships/hyperlink" Target="http://www.ryokuen.gr.jp/external/rcn/disaster-preventi_base/referense/index.html" TargetMode="External"/><Relationship Id="rId4" Type="http://schemas.openxmlformats.org/officeDocument/2006/relationships/hyperlink" Target="http://www.ryokuen.gr.jp/external/rcn/disaster-preventi_base/map/index.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disaportal.gsi.go.jp/maps/?ll=35.425948,139.488516&amp;z=14&amp;base=pale&amp;ls=seamless%7Ctameike_raster%2C0.8%7Cflood_l2_kaokutoukai_kagan%2C0.8%7Cflood_l2_kaokutoukai_hanran%2C0.8%7Cflood_l2_keizoku%2C0.8%7Cflood_list%2C0.8%7Cflood_l1%2C0.8%7Cflood_list_l2%2C0.75%7Cdisaster1&amp;disp=010000010&amp;vs=c1j0l0u0t0h0z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5972611-7359-26A4-9E2C-5B487218EC24}"/>
              </a:ext>
            </a:extLst>
          </p:cNvPr>
          <p:cNvSpPr txBox="1"/>
          <p:nvPr/>
        </p:nvSpPr>
        <p:spPr>
          <a:xfrm>
            <a:off x="764928" y="61240"/>
            <a:ext cx="7711807" cy="1323439"/>
          </a:xfrm>
          <a:prstGeom prst="rect">
            <a:avLst/>
          </a:prstGeom>
          <a:solidFill>
            <a:srgbClr val="0070C0">
              <a:alpha val="20000"/>
            </a:srgbClr>
          </a:solidFill>
        </p:spPr>
        <p:txBody>
          <a:bodyPr wrap="square">
            <a:spAutoFit/>
          </a:bodyPr>
          <a:lstStyle/>
          <a:p>
            <a:pPr algn="ctr"/>
            <a:r>
              <a:rPr lang="ja-JP" altLang="en-US" sz="3200" b="1" kern="1800" dirty="0">
                <a:solidFill>
                  <a:srgbClr val="1B1464"/>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もしも今、大地震が起こったら</a:t>
            </a:r>
            <a:br>
              <a:rPr lang="en-US" altLang="ja-JP" sz="2400" b="1" kern="1800" dirty="0">
                <a:solidFill>
                  <a:srgbClr val="1B1464"/>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br>
            <a:r>
              <a:rPr lang="ja-JP" altLang="ja-JP" sz="2400" b="1" dirty="0">
                <a:solidFill>
                  <a:srgbClr val="3C3C3C"/>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今のうちに、出来ること  今のうちに、知っておくべきこと</a:t>
            </a:r>
            <a:endParaRPr lang="en-US" altLang="ja-JP" sz="2400" b="1" dirty="0">
              <a:solidFill>
                <a:srgbClr val="3C3C3C"/>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endParaRPr lang="en-US" altLang="ja-JP" sz="2400" b="1" dirty="0">
              <a:solidFill>
                <a:srgbClr val="3C3C3C"/>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A0273F6C-4EA6-4D52-1F88-FCDDE866A9E7}"/>
              </a:ext>
            </a:extLst>
          </p:cNvPr>
          <p:cNvSpPr txBox="1"/>
          <p:nvPr/>
        </p:nvSpPr>
        <p:spPr>
          <a:xfrm>
            <a:off x="293298" y="1651011"/>
            <a:ext cx="9834113" cy="830997"/>
          </a:xfrm>
          <a:prstGeom prst="rect">
            <a:avLst/>
          </a:prstGeom>
          <a:noFill/>
        </p:spPr>
        <p:txBody>
          <a:bodyPr wrap="square" rtlCol="0">
            <a:spAutoFit/>
          </a:bodyPr>
          <a:lstStyle/>
          <a:p>
            <a:pPr algn="l"/>
            <a:r>
              <a:rPr lang="en-US" altLang="ja-JP"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rPr>
              <a:t> </a:t>
            </a:r>
            <a:r>
              <a:rPr lang="ja-JP" altLang="ja-JP"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rPr>
              <a:t>いのちを守る</a:t>
            </a:r>
            <a:r>
              <a:rPr lang="ja-JP" altLang="en-US"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rPr>
              <a:t>暮らしを守る</a:t>
            </a:r>
            <a:r>
              <a:rPr lang="ja-JP" altLang="en-US"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ja-JP"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rPr>
              <a:t>そのために事前に備えること、それが防災</a:t>
            </a:r>
            <a:r>
              <a:rPr lang="ja-JP" altLang="en-US"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rPr>
              <a:t>！</a:t>
            </a:r>
            <a:endParaRPr lang="en-US" altLang="ja-JP" sz="2400" b="1" dirty="0">
              <a:solidFill>
                <a:srgbClr val="FF0000"/>
              </a:solidFill>
              <a:effectLst/>
              <a:latin typeface="ＭＳ Ｐゴシック" panose="020B0600070205080204" pitchFamily="50" charset="-128"/>
              <a:ea typeface="ＭＳ Ｐゴシック" panose="020B0600070205080204" pitchFamily="50" charset="-128"/>
              <a:cs typeface="Segoe UI" panose="020B0502040204020203" pitchFamily="34" charset="0"/>
            </a:endParaRPr>
          </a:p>
          <a:p>
            <a:r>
              <a:rPr lang="ja-JP" altLang="en-US" sz="2400" b="1"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rPr>
              <a:t>　　　　　防災は「瞬間」ではなく、災害が発生続ける限り「継続」</a:t>
            </a:r>
            <a:endParaRPr lang="en-US" altLang="ja-JP" sz="2400" b="1" dirty="0">
              <a:solidFill>
                <a:srgbClr val="FF0000"/>
              </a:solidFill>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12" name="テキスト ボックス 11">
            <a:extLst>
              <a:ext uri="{FF2B5EF4-FFF2-40B4-BE49-F238E27FC236}">
                <a16:creationId xmlns:a16="http://schemas.microsoft.com/office/drawing/2014/main" id="{D594044B-DF6A-3B6A-F34A-4963092B05F5}"/>
              </a:ext>
            </a:extLst>
          </p:cNvPr>
          <p:cNvSpPr txBox="1"/>
          <p:nvPr/>
        </p:nvSpPr>
        <p:spPr>
          <a:xfrm>
            <a:off x="8758409" y="0"/>
            <a:ext cx="3421233" cy="1477328"/>
          </a:xfrm>
          <a:prstGeom prst="rect">
            <a:avLst/>
          </a:prstGeom>
          <a:noFill/>
        </p:spPr>
        <p:txBody>
          <a:bodyPr wrap="square" rtlCol="0">
            <a:spAutoFit/>
          </a:bodyPr>
          <a:lstStyle/>
          <a:p>
            <a:pPr algn="ctr"/>
            <a:r>
              <a:rPr kumimoji="1" lang="en-US" altLang="ja-JP" sz="1800" b="1" dirty="0"/>
              <a:t>2023.12.08</a:t>
            </a:r>
          </a:p>
          <a:p>
            <a:pPr algn="ctr"/>
            <a:r>
              <a:rPr lang="ja-JP" altLang="en-US" b="1" dirty="0"/>
              <a:t>横浜市泉区「生涯学習講座」</a:t>
            </a:r>
            <a:endParaRPr kumimoji="1" lang="en-US" altLang="ja-JP" sz="1800" b="1" dirty="0"/>
          </a:p>
          <a:p>
            <a:pPr algn="ctr"/>
            <a:r>
              <a:rPr kumimoji="1" lang="ja-JP" altLang="en-US" sz="1800" b="1" dirty="0"/>
              <a:t>予測される災害に備えよう</a:t>
            </a:r>
            <a:endParaRPr kumimoji="1" lang="en-US" altLang="ja-JP" sz="1800" b="1" dirty="0"/>
          </a:p>
          <a:p>
            <a:pPr algn="ctr"/>
            <a:r>
              <a:rPr kumimoji="1" lang="en-US" altLang="ja-JP" sz="1800" b="1" dirty="0"/>
              <a:t>〜</a:t>
            </a:r>
            <a:r>
              <a:rPr kumimoji="1" lang="ja-JP" altLang="en-US" sz="1800" b="1" dirty="0"/>
              <a:t>命と財産を守り、</a:t>
            </a:r>
            <a:endParaRPr kumimoji="1" lang="en-US" altLang="ja-JP" sz="1800" b="1" dirty="0"/>
          </a:p>
          <a:p>
            <a:pPr algn="ctr"/>
            <a:r>
              <a:rPr kumimoji="1" lang="ja-JP" altLang="en-US" sz="1800" b="1" dirty="0"/>
              <a:t>地域で助け合いに</a:t>
            </a:r>
            <a:r>
              <a:rPr kumimoji="1" lang="en-US" altLang="ja-JP" sz="1800" b="1" dirty="0"/>
              <a:t>〜</a:t>
            </a:r>
            <a:endParaRPr kumimoji="1" lang="ja-JP" altLang="en-US" sz="1800" b="1" dirty="0"/>
          </a:p>
        </p:txBody>
      </p:sp>
      <p:sp>
        <p:nvSpPr>
          <p:cNvPr id="13" name="テキスト ボックス 12">
            <a:extLst>
              <a:ext uri="{FF2B5EF4-FFF2-40B4-BE49-F238E27FC236}">
                <a16:creationId xmlns:a16="http://schemas.microsoft.com/office/drawing/2014/main" id="{CAB534B2-DBD6-E938-57A2-01F9573A1AAB}"/>
              </a:ext>
            </a:extLst>
          </p:cNvPr>
          <p:cNvSpPr txBox="1"/>
          <p:nvPr/>
        </p:nvSpPr>
        <p:spPr>
          <a:xfrm>
            <a:off x="8476735" y="5251518"/>
            <a:ext cx="3645243" cy="1636345"/>
          </a:xfrm>
          <a:prstGeom prst="rect">
            <a:avLst/>
          </a:prstGeom>
          <a:noFill/>
        </p:spPr>
        <p:txBody>
          <a:bodyPr wrap="square" rtlCol="0">
            <a:spAutoFit/>
          </a:bodyPr>
          <a:lstStyle/>
          <a:p>
            <a:pPr>
              <a:spcAft>
                <a:spcPts val="1000"/>
              </a:spcAft>
            </a:pPr>
            <a:r>
              <a:rPr kumimoji="1" lang="ja-JP" altLang="en-US" sz="2000" b="1" dirty="0"/>
              <a:t>　　緑園在住：江尻</a:t>
            </a:r>
            <a:r>
              <a:rPr lang="ja-JP" altLang="en-US" sz="2000" b="1" dirty="0"/>
              <a:t> 哲二</a:t>
            </a:r>
            <a:endParaRPr lang="en-US" altLang="ja-JP" sz="2000" b="1" dirty="0"/>
          </a:p>
          <a:p>
            <a:r>
              <a:rPr lang="ja-JP" altLang="en-US" dirty="0"/>
              <a:t>　</a:t>
            </a:r>
            <a:r>
              <a:rPr lang="ja-JP" altLang="en-US" b="1" dirty="0"/>
              <a:t>泉区災害ボランティア連絡会</a:t>
            </a:r>
            <a:endParaRPr lang="en-US" altLang="ja-JP" b="1" dirty="0"/>
          </a:p>
          <a:p>
            <a:r>
              <a:rPr lang="ja-JP" altLang="en-US" b="1" dirty="0"/>
              <a:t>　泉区ボランティアネットワーク</a:t>
            </a:r>
            <a:endParaRPr lang="en-US" altLang="ja-JP" b="1" dirty="0"/>
          </a:p>
          <a:p>
            <a:r>
              <a:rPr lang="ja-JP" altLang="en-US" b="1" dirty="0"/>
              <a:t>　かながわ災害情報連絡会</a:t>
            </a:r>
            <a:endParaRPr lang="en-US" altLang="ja-JP" b="1" dirty="0"/>
          </a:p>
          <a:p>
            <a:r>
              <a:rPr lang="ja-JP" altLang="en-US" b="1" dirty="0"/>
              <a:t>　　　　　　　　　　　　ー１－</a:t>
            </a:r>
            <a:endParaRPr lang="en-US" altLang="ja-JP" b="1" dirty="0"/>
          </a:p>
        </p:txBody>
      </p:sp>
      <p:sp>
        <p:nvSpPr>
          <p:cNvPr id="14" name="テキスト ボックス 13">
            <a:extLst>
              <a:ext uri="{FF2B5EF4-FFF2-40B4-BE49-F238E27FC236}">
                <a16:creationId xmlns:a16="http://schemas.microsoft.com/office/drawing/2014/main" id="{D606F223-A8C0-FED2-1DA6-30B70B0920A1}"/>
              </a:ext>
            </a:extLst>
          </p:cNvPr>
          <p:cNvSpPr txBox="1"/>
          <p:nvPr/>
        </p:nvSpPr>
        <p:spPr>
          <a:xfrm>
            <a:off x="764928" y="2610999"/>
            <a:ext cx="9362483" cy="4555093"/>
          </a:xfrm>
          <a:prstGeom prst="rect">
            <a:avLst/>
          </a:prstGeom>
          <a:noFill/>
        </p:spPr>
        <p:txBody>
          <a:bodyPr wrap="square" rtlCol="0">
            <a:spAutoFit/>
          </a:bodyPr>
          <a:lstStyle/>
          <a:p>
            <a:r>
              <a:rPr lang="en-US" altLang="ja-JP" sz="2800" dirty="0">
                <a:latin typeface="ＭＳ Ｐゴシック" panose="020B0600070205080204" pitchFamily="50" charset="-128"/>
                <a:ea typeface="ＭＳ Ｐゴシック" panose="020B0600070205080204" pitchFamily="50" charset="-128"/>
                <a:cs typeface="Segoe UI" panose="020B0502040204020203" pitchFamily="34" charset="0"/>
              </a:rPr>
              <a:t>1</a:t>
            </a:r>
            <a:r>
              <a:rPr lang="en-US" altLang="ja-JP" sz="3200"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sz="3200" dirty="0">
                <a:latin typeface="ＭＳ Ｐゴシック" panose="020B0600070205080204" pitchFamily="50" charset="-128"/>
                <a:ea typeface="ＭＳ Ｐゴシック" panose="020B0600070205080204" pitchFamily="50" charset="-128"/>
                <a:cs typeface="Segoe UI" panose="020B0502040204020203" pitchFamily="34" charset="0"/>
              </a:rPr>
              <a:t> </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地震による被災想定の確認</a:t>
            </a:r>
            <a:endPar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endParaRPr>
          </a:p>
          <a:p>
            <a:pPr algn="l"/>
            <a:endParaRPr lang="en-US" altLang="ja-JP" sz="2400" b="1" dirty="0">
              <a:solidFill>
                <a:schemeClr val="tx2"/>
              </a:solidFill>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２</a:t>
            </a:r>
            <a:r>
              <a:rPr lang="ja-JP" altLang="en-US"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．命を守る環境に必要な要素　</a:t>
            </a:r>
            <a:endPar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    </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　　</a:t>
            </a:r>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 </a:t>
            </a:r>
            <a:r>
              <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a.</a:t>
            </a:r>
            <a:r>
              <a:rPr lang="ja-JP" altLang="en-US"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物理的安全な空間  　</a:t>
            </a:r>
            <a:r>
              <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b.</a:t>
            </a:r>
            <a:r>
              <a:rPr lang="ja-JP" altLang="en-US"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生存できる空間 　 </a:t>
            </a:r>
            <a:r>
              <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c.</a:t>
            </a:r>
            <a:r>
              <a:rPr lang="ja-JP" altLang="en-US"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生活できる空間</a:t>
            </a:r>
            <a:endPar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endParaRPr>
          </a:p>
          <a:p>
            <a:pPr algn="l"/>
            <a:endParaRPr lang="en-US" altLang="ja-JP" sz="1800" b="1" dirty="0">
              <a:effectLst/>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３．具体的対策　　</a:t>
            </a:r>
            <a:endPar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    </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　　</a:t>
            </a:r>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 a.</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避ける　    </a:t>
            </a:r>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b.</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耐える　　 </a:t>
            </a:r>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c.</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逃げる　 　</a:t>
            </a:r>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d.</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しのぐ</a:t>
            </a:r>
            <a:endPar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l"/>
            <a:endPar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４．共助　　</a:t>
            </a:r>
            <a:r>
              <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a.</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環境　　</a:t>
            </a:r>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b.</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避難行動要支援者　</a:t>
            </a:r>
            <a:endPar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　　　　　　　ｃ</a:t>
            </a:r>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災害ケースマネジメント</a:t>
            </a:r>
            <a:endPar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rPr>
              <a:t>               d.</a:t>
            </a:r>
            <a:r>
              <a:rPr lang="ja-JP" altLang="en-US" sz="2400" b="1" dirty="0">
                <a:latin typeface="ＭＳ Ｐゴシック" panose="020B0600070205080204" pitchFamily="50" charset="-128"/>
                <a:ea typeface="ＭＳ Ｐゴシック" panose="020B0600070205080204" pitchFamily="50" charset="-128"/>
                <a:cs typeface="Segoe UI" panose="020B0502040204020203" pitchFamily="34" charset="0"/>
              </a:rPr>
              <a:t>支援制度のいろいろ</a:t>
            </a:r>
            <a:endParaRPr lang="en-US" altLang="ja-JP" sz="2400" b="1" dirty="0">
              <a:latin typeface="ＭＳ Ｐゴシック" panose="020B0600070205080204" pitchFamily="50" charset="-128"/>
              <a:ea typeface="ＭＳ Ｐゴシック" panose="020B0600070205080204" pitchFamily="50" charset="-128"/>
              <a:cs typeface="Segoe UI" panose="020B0502040204020203" pitchFamily="34" charset="0"/>
            </a:endParaRPr>
          </a:p>
          <a:p>
            <a:pPr algn="l"/>
            <a:r>
              <a:rPr lang="ja-JP" altLang="en-US" sz="2400" b="1" dirty="0">
                <a:effectLst/>
                <a:latin typeface="ＭＳ Ｐゴシック" panose="020B0600070205080204" pitchFamily="50" charset="-128"/>
                <a:ea typeface="ＭＳ Ｐゴシック" panose="020B0600070205080204" pitchFamily="50" charset="-128"/>
                <a:cs typeface="Segoe UI" panose="020B0502040204020203" pitchFamily="34" charset="0"/>
              </a:rPr>
              <a:t>            　　　　　　　　　</a:t>
            </a:r>
            <a:endParaRPr lang="en-US" altLang="ja-JP" sz="2400" b="1" dirty="0">
              <a:effectLst/>
              <a:latin typeface="ＭＳ Ｐゴシック" panose="020B0600070205080204" pitchFamily="50" charset="-128"/>
              <a:ea typeface="ＭＳ Ｐゴシック" panose="020B0600070205080204" pitchFamily="50"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B1867DE5-4E24-4090-06BF-953EBCB40830}"/>
              </a:ext>
            </a:extLst>
          </p:cNvPr>
          <p:cNvSpPr txBox="1"/>
          <p:nvPr/>
        </p:nvSpPr>
        <p:spPr>
          <a:xfrm>
            <a:off x="1046602" y="1035586"/>
            <a:ext cx="7711808" cy="369332"/>
          </a:xfrm>
          <a:prstGeom prst="rect">
            <a:avLst/>
          </a:prstGeom>
          <a:noFill/>
        </p:spPr>
        <p:txBody>
          <a:bodyPr wrap="square" rtlCol="0">
            <a:spAutoFit/>
          </a:bodyPr>
          <a:lstStyle/>
          <a:p>
            <a:r>
              <a:rPr lang="ja-JP" altLang="ja-JP" sz="1800" b="1" dirty="0">
                <a:solidFill>
                  <a:srgbClr val="3C3C3C"/>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大切な命</a:t>
            </a:r>
            <a:r>
              <a:rPr lang="ja-JP" altLang="en-US" sz="1800" b="1" dirty="0">
                <a:solidFill>
                  <a:srgbClr val="3C3C3C"/>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と財産</a:t>
            </a:r>
            <a:r>
              <a:rPr lang="ja-JP" altLang="ja-JP" sz="1800" b="1" dirty="0">
                <a:solidFill>
                  <a:srgbClr val="3C3C3C"/>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を守るための知識と心構えを、楽しく一緒に学びましょう！</a:t>
            </a:r>
            <a:endParaRPr lang="ja-JP" altLang="en-US" sz="1800" dirty="0"/>
          </a:p>
        </p:txBody>
      </p:sp>
    </p:spTree>
    <p:extLst>
      <p:ext uri="{BB962C8B-B14F-4D97-AF65-F5344CB8AC3E}">
        <p14:creationId xmlns:p14="http://schemas.microsoft.com/office/powerpoint/2010/main" val="272111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D11632-9E8A-9C56-AFEC-23567C74D0DB}"/>
              </a:ext>
            </a:extLst>
          </p:cNvPr>
          <p:cNvSpPr>
            <a:spLocks noGrp="1"/>
          </p:cNvSpPr>
          <p:nvPr>
            <p:ph type="title"/>
          </p:nvPr>
        </p:nvSpPr>
        <p:spPr>
          <a:xfrm>
            <a:off x="1169773" y="344869"/>
            <a:ext cx="4068977" cy="742951"/>
          </a:xfrm>
          <a:solidFill>
            <a:srgbClr val="00B0F0">
              <a:alpha val="48000"/>
            </a:srgbClr>
          </a:solidFill>
        </p:spPr>
        <p:txBody>
          <a:bodyPr/>
          <a:lstStyle/>
          <a:p>
            <a:r>
              <a:rPr kumimoji="1" lang="ja-JP" altLang="en-US" dirty="0">
                <a:latin typeface="ＭＳ Ｐゴシック" panose="020B0600070205080204" pitchFamily="50" charset="-128"/>
                <a:ea typeface="ＭＳ Ｐゴシック" panose="020B0600070205080204" pitchFamily="50" charset="-128"/>
              </a:rPr>
              <a:t>災害を「避ける」</a:t>
            </a:r>
          </a:p>
        </p:txBody>
      </p:sp>
      <p:sp>
        <p:nvSpPr>
          <p:cNvPr id="6" name="テキスト ボックス 5">
            <a:extLst>
              <a:ext uri="{FF2B5EF4-FFF2-40B4-BE49-F238E27FC236}">
                <a16:creationId xmlns:a16="http://schemas.microsoft.com/office/drawing/2014/main" id="{12F16876-5E4E-F227-DB2D-7BBE74E18308}"/>
              </a:ext>
            </a:extLst>
          </p:cNvPr>
          <p:cNvSpPr txBox="1"/>
          <p:nvPr/>
        </p:nvSpPr>
        <p:spPr>
          <a:xfrm>
            <a:off x="823927" y="1278316"/>
            <a:ext cx="10312502" cy="5509200"/>
          </a:xfrm>
          <a:prstGeom prst="rect">
            <a:avLst/>
          </a:prstGeom>
          <a:noFill/>
        </p:spPr>
        <p:txBody>
          <a:bodyPr wrap="square" rtlCol="0">
            <a:spAutoFit/>
          </a:bodyPr>
          <a:lstStyle/>
          <a:p>
            <a:r>
              <a:rPr kumimoji="1" lang="ja-JP" altLang="en-US" sz="2800" b="1" dirty="0">
                <a:latin typeface="ＭＳ Ｐゴシック" panose="020B0600070205080204" pitchFamily="50" charset="-128"/>
                <a:ea typeface="ＭＳ Ｐゴシック" panose="020B0600070205080204" pitchFamily="50" charset="-128"/>
              </a:rPr>
              <a:t>１．</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災害が少ない場所</a:t>
            </a:r>
            <a:r>
              <a:rPr kumimoji="1" lang="ja-JP" altLang="en-US" sz="2800" b="1" dirty="0">
                <a:latin typeface="ＭＳ Ｐゴシック" panose="020B0600070205080204" pitchFamily="50" charset="-128"/>
                <a:ea typeface="ＭＳ Ｐゴシック" panose="020B0600070205080204" pitchFamily="50" charset="-128"/>
              </a:rPr>
              <a:t>に住む</a:t>
            </a:r>
            <a:endParaRPr kumimoji="1" lang="en-US" altLang="ja-JP" sz="2800" b="1" dirty="0">
              <a:latin typeface="ＭＳ Ｐゴシック" panose="020B0600070205080204" pitchFamily="50" charset="-128"/>
              <a:ea typeface="ＭＳ Ｐゴシック" panose="020B0600070205080204" pitchFamily="50" charset="-128"/>
            </a:endParaRPr>
          </a:p>
          <a:p>
            <a:r>
              <a:rPr kumimoji="1" lang="ja-JP" altLang="en-US" sz="2400" b="1" dirty="0">
                <a:latin typeface="ＭＳ Ｐゴシック" panose="020B0600070205080204" pitchFamily="50" charset="-128"/>
                <a:ea typeface="ＭＳ Ｐゴシック" panose="020B0600070205080204" pitchFamily="50" charset="-128"/>
              </a:rPr>
              <a:t>　　　生じる場所は決まっている：津波・浸水・土砂崩れ</a:t>
            </a:r>
            <a:endParaRPr kumimoji="1" lang="en-US" altLang="ja-JP" sz="2400" b="1" dirty="0">
              <a:latin typeface="ＭＳ Ｐゴシック" panose="020B0600070205080204" pitchFamily="50" charset="-128"/>
              <a:ea typeface="ＭＳ Ｐゴシック" panose="020B0600070205080204" pitchFamily="50" charset="-128"/>
            </a:endParaRPr>
          </a:p>
          <a:p>
            <a:endParaRPr kumimoji="1" lang="en-US" altLang="ja-JP" sz="2400" b="1" dirty="0">
              <a:latin typeface="ＭＳ Ｐゴシック" panose="020B0600070205080204" pitchFamily="50" charset="-128"/>
              <a:ea typeface="ＭＳ Ｐゴシック" panose="020B0600070205080204" pitchFamily="50" charset="-128"/>
            </a:endParaRPr>
          </a:p>
          <a:p>
            <a:r>
              <a:rPr lang="ja-JP" altLang="en-US" sz="2800" b="1" dirty="0">
                <a:latin typeface="ＭＳ Ｐゴシック" panose="020B0600070205080204" pitchFamily="50" charset="-128"/>
                <a:ea typeface="ＭＳ Ｐゴシック" panose="020B0600070205080204" pitchFamily="50" charset="-128"/>
              </a:rPr>
              <a:t>２．</a:t>
            </a:r>
            <a:r>
              <a:rPr lang="ja-JP" altLang="en-US" sz="2800" b="1" dirty="0">
                <a:solidFill>
                  <a:srgbClr val="FF0000"/>
                </a:solidFill>
                <a:latin typeface="ＭＳ Ｐゴシック" panose="020B0600070205080204" pitchFamily="50" charset="-128"/>
                <a:ea typeface="ＭＳ Ｐゴシック" panose="020B0600070205080204" pitchFamily="50" charset="-128"/>
              </a:rPr>
              <a:t>安全な場所で頑丈な家</a:t>
            </a:r>
            <a:r>
              <a:rPr lang="ja-JP" altLang="en-US" sz="2800" b="1" dirty="0">
                <a:latin typeface="ＭＳ Ｐゴシック" panose="020B0600070205080204" pitchFamily="50" charset="-128"/>
                <a:ea typeface="ＭＳ Ｐゴシック" panose="020B0600070205080204" pitchFamily="50" charset="-128"/>
              </a:rPr>
              <a:t>に住めば、防災の半分は完了</a:t>
            </a:r>
            <a:endParaRPr lang="en-US" altLang="ja-JP" sz="2800" b="1" dirty="0">
              <a:latin typeface="ＭＳ Ｐゴシック" panose="020B0600070205080204" pitchFamily="50" charset="-128"/>
              <a:ea typeface="ＭＳ Ｐゴシック" panose="020B0600070205080204" pitchFamily="50" charset="-128"/>
            </a:endParaRPr>
          </a:p>
          <a:p>
            <a:endParaRPr lang="en-US" altLang="ja-JP" sz="2400" b="1" dirty="0">
              <a:latin typeface="ＭＳ Ｐゴシック" panose="020B0600070205080204" pitchFamily="50" charset="-128"/>
              <a:ea typeface="ＭＳ Ｐゴシック" panose="020B0600070205080204" pitchFamily="50" charset="-128"/>
            </a:endParaRPr>
          </a:p>
          <a:p>
            <a:r>
              <a:rPr lang="ja-JP" altLang="en-US" sz="2800" b="1" dirty="0">
                <a:latin typeface="ＭＳ Ｐゴシック" panose="020B0600070205080204" pitchFamily="50" charset="-128"/>
                <a:ea typeface="ＭＳ Ｐゴシック" panose="020B0600070205080204" pitchFamily="50" charset="-128"/>
              </a:rPr>
              <a:t>３．</a:t>
            </a:r>
            <a:r>
              <a:rPr lang="ja-JP" altLang="en-US" sz="2800" b="1" dirty="0">
                <a:solidFill>
                  <a:srgbClr val="FF0000"/>
                </a:solidFill>
                <a:latin typeface="ＭＳ Ｐゴシック" panose="020B0600070205080204" pitchFamily="50" charset="-128"/>
                <a:ea typeface="ＭＳ Ｐゴシック" panose="020B0600070205080204" pitchFamily="50" charset="-128"/>
              </a:rPr>
              <a:t>ハザードマップ</a:t>
            </a:r>
            <a:r>
              <a:rPr lang="en-US" altLang="ja-JP" sz="2800" b="1" dirty="0">
                <a:latin typeface="ＭＳ Ｐゴシック" panose="020B0600070205080204" pitchFamily="50" charset="-128"/>
                <a:ea typeface="ＭＳ Ｐゴシック" panose="020B0600070205080204" pitchFamily="50" charset="-128"/>
              </a:rPr>
              <a:t>…</a:t>
            </a:r>
            <a:r>
              <a:rPr lang="ja-JP" altLang="en-US" sz="2800" b="1" dirty="0">
                <a:latin typeface="ＭＳ Ｐゴシック" panose="020B0600070205080204" pitchFamily="50" charset="-128"/>
                <a:ea typeface="ＭＳ Ｐゴシック" panose="020B0600070205080204" pitchFamily="50" charset="-128"/>
              </a:rPr>
              <a:t>想定外を想定内にするための</a:t>
            </a:r>
            <a:r>
              <a:rPr lang="ja-JP" altLang="en-US" sz="2800" b="1" dirty="0">
                <a:solidFill>
                  <a:srgbClr val="FF0000"/>
                </a:solidFill>
                <a:latin typeface="ＭＳ Ｐゴシック" panose="020B0600070205080204" pitchFamily="50" charset="-128"/>
                <a:ea typeface="ＭＳ Ｐゴシック" panose="020B0600070205080204" pitchFamily="50" charset="-128"/>
              </a:rPr>
              <a:t>情報収集</a:t>
            </a:r>
            <a:endParaRPr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a:latin typeface="ＭＳ Ｐゴシック" panose="020B0600070205080204" pitchFamily="50" charset="-128"/>
                <a:ea typeface="ＭＳ Ｐゴシック" panose="020B0600070205080204" pitchFamily="50" charset="-128"/>
                <a:hlinkClick r:id="rId2"/>
              </a:rPr>
              <a:t>地震マップ（泉区）　</a:t>
            </a:r>
            <a:r>
              <a:rPr lang="ja-JP" altLang="en-US" sz="2400" b="1" dirty="0">
                <a:latin typeface="ＭＳ Ｐゴシック" panose="020B0600070205080204" pitchFamily="50" charset="-128"/>
                <a:ea typeface="ＭＳ Ｐゴシック" panose="020B0600070205080204" pitchFamily="50" charset="-128"/>
              </a:rPr>
              <a:t>震度</a:t>
            </a:r>
            <a:endParaRPr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r>
              <a:rPr lang="ja-JP" altLang="en-US" sz="2400" b="1" dirty="0">
                <a:latin typeface="ＭＳ Ｐゴシック" panose="020B0600070205080204" pitchFamily="50" charset="-128"/>
                <a:ea typeface="ＭＳ Ｐゴシック" panose="020B0600070205080204" pitchFamily="50" charset="-128"/>
                <a:hlinkClick r:id="rId3"/>
              </a:rPr>
              <a:t>重ねるザードマップ（泉区）</a:t>
            </a:r>
            <a:r>
              <a:rPr lang="ja-JP" altLang="en-US" sz="2400" b="1" dirty="0">
                <a:latin typeface="ＭＳ Ｐゴシック" panose="020B0600070205080204" pitchFamily="50" charset="-128"/>
                <a:ea typeface="ＭＳ Ｐゴシック" panose="020B0600070205080204" pitchFamily="50" charset="-128"/>
              </a:rPr>
              <a:t>土砂災害、洪水・津波</a:t>
            </a:r>
            <a:endParaRPr lang="en-US" altLang="ja-JP" sz="2400" b="1" dirty="0">
              <a:latin typeface="ＭＳ Ｐゴシック" panose="020B0600070205080204" pitchFamily="50" charset="-128"/>
              <a:ea typeface="ＭＳ Ｐゴシック" panose="020B0600070205080204" pitchFamily="50" charset="-128"/>
            </a:endParaRPr>
          </a:p>
          <a:p>
            <a:r>
              <a:rPr kumimoji="1" lang="ja-JP" altLang="en-US" sz="2400" b="1" dirty="0">
                <a:latin typeface="ＭＳ Ｐゴシック" panose="020B0600070205080204" pitchFamily="50" charset="-128"/>
                <a:ea typeface="ＭＳ Ｐゴシック" panose="020B0600070205080204" pitchFamily="50" charset="-128"/>
              </a:rPr>
              <a:t>　　　・</a:t>
            </a:r>
            <a:r>
              <a:rPr kumimoji="1" lang="ja-JP" altLang="en-US" sz="2400" b="1" dirty="0">
                <a:latin typeface="ＭＳ Ｐゴシック" panose="020B0600070205080204" pitchFamily="50" charset="-128"/>
                <a:ea typeface="ＭＳ Ｐゴシック" panose="020B0600070205080204" pitchFamily="50" charset="-128"/>
                <a:hlinkClick r:id="rId4"/>
              </a:rPr>
              <a:t>地震火災重点対策地域</a:t>
            </a:r>
            <a:endParaRPr kumimoji="1"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a:t>
            </a:r>
            <a:endParaRPr kumimoji="1" lang="en-US" altLang="ja-JP" sz="2400" b="1" dirty="0">
              <a:latin typeface="ＭＳ Ｐゴシック" panose="020B0600070205080204" pitchFamily="50" charset="-128"/>
              <a:ea typeface="ＭＳ Ｐゴシック" panose="020B0600070205080204" pitchFamily="50" charset="-128"/>
            </a:endParaRPr>
          </a:p>
          <a:p>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事前対策が生死を決める</a:t>
            </a:r>
            <a:endParaRPr kumimoji="1"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１．行政依存意識は、いずれ命を落とす</a:t>
            </a:r>
            <a:endParaRPr lang="en-US" altLang="ja-JP" sz="2400" b="1" dirty="0">
              <a:latin typeface="ＭＳ Ｐゴシック" panose="020B0600070205080204" pitchFamily="50" charset="-128"/>
              <a:ea typeface="ＭＳ Ｐゴシック" panose="020B0600070205080204" pitchFamily="50" charset="-128"/>
            </a:endParaRPr>
          </a:p>
          <a:p>
            <a:r>
              <a:rPr kumimoji="1" lang="ja-JP" altLang="en-US" sz="2400" b="1" dirty="0">
                <a:latin typeface="ＭＳ Ｐゴシック" panose="020B0600070205080204" pitchFamily="50" charset="-128"/>
                <a:ea typeface="ＭＳ Ｐゴシック" panose="020B0600070205080204" pitchFamily="50" charset="-128"/>
              </a:rPr>
              <a:t>２．防災対策に「終わり」はない。災害は生じ続ける</a:t>
            </a:r>
            <a:r>
              <a:rPr kumimoji="1"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F414605-0C32-E54B-088C-A4CC61D123D6}"/>
              </a:ext>
            </a:extLst>
          </p:cNvPr>
          <p:cNvSpPr txBox="1"/>
          <p:nvPr/>
        </p:nvSpPr>
        <p:spPr>
          <a:xfrm>
            <a:off x="10552386" y="6243144"/>
            <a:ext cx="1261242" cy="369332"/>
          </a:xfrm>
          <a:prstGeom prst="rect">
            <a:avLst/>
          </a:prstGeom>
          <a:noFill/>
        </p:spPr>
        <p:txBody>
          <a:bodyPr wrap="square" rtlCol="0">
            <a:spAutoFit/>
          </a:bodyPr>
          <a:lstStyle/>
          <a:p>
            <a:r>
              <a:rPr kumimoji="1" lang="ja-JP" altLang="en-US" dirty="0"/>
              <a:t>－</a:t>
            </a:r>
            <a:r>
              <a:rPr kumimoji="1" lang="en-US" altLang="ja-JP" dirty="0"/>
              <a:t>10</a:t>
            </a:r>
            <a:r>
              <a:rPr kumimoji="1" lang="ja-JP" altLang="en-US" dirty="0"/>
              <a:t>ー</a:t>
            </a:r>
          </a:p>
        </p:txBody>
      </p:sp>
    </p:spTree>
    <p:extLst>
      <p:ext uri="{BB962C8B-B14F-4D97-AF65-F5344CB8AC3E}">
        <p14:creationId xmlns:p14="http://schemas.microsoft.com/office/powerpoint/2010/main" val="1199085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17DC0-ABB2-9E96-86F7-A6E8C3D59344}"/>
              </a:ext>
            </a:extLst>
          </p:cNvPr>
          <p:cNvSpPr>
            <a:spLocks noGrp="1"/>
          </p:cNvSpPr>
          <p:nvPr>
            <p:ph type="title"/>
          </p:nvPr>
        </p:nvSpPr>
        <p:spPr>
          <a:xfrm>
            <a:off x="838200" y="365125"/>
            <a:ext cx="4267200" cy="1025525"/>
          </a:xfrm>
          <a:solidFill>
            <a:srgbClr val="00B0F0">
              <a:alpha val="49000"/>
            </a:srgbClr>
          </a:solidFill>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災害を「耐える」</a:t>
            </a:r>
          </a:p>
        </p:txBody>
      </p:sp>
      <p:sp>
        <p:nvSpPr>
          <p:cNvPr id="6" name="テキスト ボックス 5">
            <a:extLst>
              <a:ext uri="{FF2B5EF4-FFF2-40B4-BE49-F238E27FC236}">
                <a16:creationId xmlns:a16="http://schemas.microsoft.com/office/drawing/2014/main" id="{3EC016C0-BCE8-AD4D-DCB6-D2F49F6722C1}"/>
              </a:ext>
            </a:extLst>
          </p:cNvPr>
          <p:cNvSpPr txBox="1"/>
          <p:nvPr/>
        </p:nvSpPr>
        <p:spPr>
          <a:xfrm>
            <a:off x="786643" y="1879647"/>
            <a:ext cx="11491784" cy="3600986"/>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１．</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頑丈な家</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自然現象を災害化させない準備</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大地震の直撃を受けても、即座に転倒しない頑丈な住宅</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２．</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室内の安全</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家具や重量の固定・ガラスの飛散防止・初期消火の準備</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３．</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火災対策</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火災発生時の初期消火、自宅から避難するための準備</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AE798F82-6C7A-E883-FE64-3B07BBBABC48}"/>
              </a:ext>
            </a:extLst>
          </p:cNvPr>
          <p:cNvSpPr txBox="1"/>
          <p:nvPr/>
        </p:nvSpPr>
        <p:spPr>
          <a:xfrm>
            <a:off x="9511862" y="5906814"/>
            <a:ext cx="1692166" cy="369332"/>
          </a:xfrm>
          <a:prstGeom prst="rect">
            <a:avLst/>
          </a:prstGeom>
          <a:noFill/>
        </p:spPr>
        <p:txBody>
          <a:bodyPr wrap="square" rtlCol="0">
            <a:spAutoFit/>
          </a:bodyPr>
          <a:lstStyle/>
          <a:p>
            <a:r>
              <a:rPr kumimoji="1" lang="ja-JP" altLang="en-US" dirty="0"/>
              <a:t>－</a:t>
            </a:r>
            <a:r>
              <a:rPr kumimoji="1" lang="en-US" altLang="ja-JP" dirty="0"/>
              <a:t>11</a:t>
            </a:r>
            <a:r>
              <a:rPr kumimoji="1" lang="ja-JP" altLang="en-US" dirty="0"/>
              <a:t>－</a:t>
            </a:r>
          </a:p>
        </p:txBody>
      </p:sp>
    </p:spTree>
    <p:extLst>
      <p:ext uri="{BB962C8B-B14F-4D97-AF65-F5344CB8AC3E}">
        <p14:creationId xmlns:p14="http://schemas.microsoft.com/office/powerpoint/2010/main" val="127211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FFFFA-D62D-E371-27CD-78FAB0686351}"/>
              </a:ext>
            </a:extLst>
          </p:cNvPr>
          <p:cNvSpPr>
            <a:spLocks noGrp="1"/>
          </p:cNvSpPr>
          <p:nvPr>
            <p:ph type="title"/>
          </p:nvPr>
        </p:nvSpPr>
        <p:spPr>
          <a:xfrm>
            <a:off x="1112108" y="217980"/>
            <a:ext cx="6044514" cy="969405"/>
          </a:xfrm>
          <a:solidFill>
            <a:srgbClr val="00B0F0">
              <a:alpha val="49000"/>
            </a:srgbClr>
          </a:solidFill>
        </p:spPr>
        <p:txBody>
          <a:bodyPr/>
          <a:lstStyle/>
          <a:p>
            <a:r>
              <a:rPr kumimoji="1" lang="ja-JP" altLang="en-US" b="1" dirty="0">
                <a:latin typeface="ＭＳ Ｐゴシック" panose="020B0600070205080204" pitchFamily="50" charset="-128"/>
                <a:ea typeface="ＭＳ Ｐゴシック" panose="020B0600070205080204" pitchFamily="50" charset="-128"/>
              </a:rPr>
              <a:t>建築基準法と耐震基準</a:t>
            </a:r>
          </a:p>
        </p:txBody>
      </p:sp>
      <p:pic>
        <p:nvPicPr>
          <p:cNvPr id="6" name="図 5">
            <a:extLst>
              <a:ext uri="{FF2B5EF4-FFF2-40B4-BE49-F238E27FC236}">
                <a16:creationId xmlns:a16="http://schemas.microsoft.com/office/drawing/2014/main" id="{71311DBB-8204-D3E0-F668-D0FB95A3B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22" y="1397886"/>
            <a:ext cx="9687698" cy="5063458"/>
          </a:xfrm>
          <a:prstGeom prst="rect">
            <a:avLst/>
          </a:prstGeom>
        </p:spPr>
      </p:pic>
      <p:sp>
        <p:nvSpPr>
          <p:cNvPr id="3" name="テキスト ボックス 2">
            <a:extLst>
              <a:ext uri="{FF2B5EF4-FFF2-40B4-BE49-F238E27FC236}">
                <a16:creationId xmlns:a16="http://schemas.microsoft.com/office/drawing/2014/main" id="{8BE033C9-2A0F-0160-7484-7EDEBF340340}"/>
              </a:ext>
            </a:extLst>
          </p:cNvPr>
          <p:cNvSpPr txBox="1"/>
          <p:nvPr/>
        </p:nvSpPr>
        <p:spPr>
          <a:xfrm>
            <a:off x="10888717" y="6306207"/>
            <a:ext cx="1019504" cy="369332"/>
          </a:xfrm>
          <a:prstGeom prst="rect">
            <a:avLst/>
          </a:prstGeom>
          <a:noFill/>
        </p:spPr>
        <p:txBody>
          <a:bodyPr wrap="square" rtlCol="0">
            <a:spAutoFit/>
          </a:bodyPr>
          <a:lstStyle/>
          <a:p>
            <a:r>
              <a:rPr lang="ja-JP" altLang="en-US" dirty="0"/>
              <a:t>ー</a:t>
            </a:r>
            <a:r>
              <a:rPr kumimoji="1" lang="en-US" altLang="ja-JP" dirty="0"/>
              <a:t>12</a:t>
            </a:r>
            <a:r>
              <a:rPr kumimoji="1" lang="ja-JP" altLang="en-US" dirty="0"/>
              <a:t>ー</a:t>
            </a:r>
          </a:p>
        </p:txBody>
      </p:sp>
    </p:spTree>
    <p:extLst>
      <p:ext uri="{BB962C8B-B14F-4D97-AF65-F5344CB8AC3E}">
        <p14:creationId xmlns:p14="http://schemas.microsoft.com/office/powerpoint/2010/main" val="327081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71F3-5B28-E889-98FA-27BA78559EA0}"/>
              </a:ext>
            </a:extLst>
          </p:cNvPr>
          <p:cNvSpPr>
            <a:spLocks noGrp="1"/>
          </p:cNvSpPr>
          <p:nvPr>
            <p:ph type="title"/>
          </p:nvPr>
        </p:nvSpPr>
        <p:spPr>
          <a:xfrm>
            <a:off x="1594022" y="135924"/>
            <a:ext cx="7994821" cy="926758"/>
          </a:xfrm>
          <a:solidFill>
            <a:srgbClr val="00B0F0">
              <a:alpha val="50000"/>
            </a:srgbClr>
          </a:solidFill>
        </p:spPr>
        <p:txBody>
          <a:bodyPr>
            <a:normAutofit/>
          </a:bodyPr>
          <a:lstStyle/>
          <a:p>
            <a:pPr algn="ctr"/>
            <a:r>
              <a:rPr kumimoji="1" lang="ja-JP" altLang="en-US" sz="3600" dirty="0">
                <a:latin typeface="ＭＳ Ｐゴシック" panose="020B0600070205080204" pitchFamily="50" charset="-128"/>
                <a:ea typeface="ＭＳ Ｐゴシック" panose="020B0600070205080204" pitchFamily="50" charset="-128"/>
              </a:rPr>
              <a:t>熊本地震における木造住宅の被害状況</a:t>
            </a:r>
            <a:br>
              <a:rPr kumimoji="1" lang="en-US" altLang="ja-JP" sz="3600" dirty="0">
                <a:latin typeface="ＭＳ Ｐゴシック" panose="020B0600070205080204" pitchFamily="50" charset="-128"/>
                <a:ea typeface="ＭＳ Ｐゴシック" panose="020B0600070205080204" pitchFamily="50" charset="-128"/>
              </a:rPr>
            </a:br>
            <a:r>
              <a:rPr lang="zh-CN" altLang="en-US" sz="1600" b="1" i="0" dirty="0">
                <a:solidFill>
                  <a:srgbClr val="888888"/>
                </a:solidFill>
                <a:effectLst/>
                <a:latin typeface="メイリオ" panose="020B0604030504040204" pitchFamily="50" charset="-128"/>
                <a:ea typeface="メイリオ" panose="020B0604030504040204" pitchFamily="50" charset="-128"/>
              </a:rPr>
              <a:t>国土交通省国土技術政策総合研究所 学会悉皆調査結果</a:t>
            </a:r>
            <a:endParaRPr kumimoji="1" lang="ja-JP" altLang="en-US" sz="3600" b="1" dirty="0">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8C632E56-79D3-0B53-8752-B79926C49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728" y="1291884"/>
            <a:ext cx="9557839" cy="5430192"/>
          </a:xfrm>
          <a:prstGeom prst="rect">
            <a:avLst/>
          </a:prstGeom>
        </p:spPr>
      </p:pic>
      <p:sp>
        <p:nvSpPr>
          <p:cNvPr id="7" name="テキスト ボックス 6">
            <a:extLst>
              <a:ext uri="{FF2B5EF4-FFF2-40B4-BE49-F238E27FC236}">
                <a16:creationId xmlns:a16="http://schemas.microsoft.com/office/drawing/2014/main" id="{EA686035-91DE-1E0D-E9DC-0D706704B9F8}"/>
              </a:ext>
            </a:extLst>
          </p:cNvPr>
          <p:cNvSpPr txBox="1"/>
          <p:nvPr/>
        </p:nvSpPr>
        <p:spPr>
          <a:xfrm>
            <a:off x="8452023" y="1291884"/>
            <a:ext cx="3126260" cy="923330"/>
          </a:xfrm>
          <a:prstGeom prst="rect">
            <a:avLst/>
          </a:prstGeom>
          <a:noFill/>
        </p:spPr>
        <p:txBody>
          <a:bodyPr wrap="square" rtlCol="0">
            <a:spAutoFit/>
          </a:bodyPr>
          <a:lstStyle/>
          <a:p>
            <a:pPr algn="l"/>
            <a:r>
              <a:rPr lang="ja-JP" altLang="en-US" b="1" i="0" dirty="0">
                <a:solidFill>
                  <a:srgbClr val="333333"/>
                </a:solidFill>
                <a:effectLst/>
                <a:latin typeface="メイリオ" panose="020B0604030504040204" pitchFamily="50" charset="-128"/>
                <a:ea typeface="メイリオ" panose="020B0604030504040204" pitchFamily="50" charset="-128"/>
              </a:rPr>
              <a:t>木造は新耐震と</a:t>
            </a:r>
            <a:r>
              <a:rPr lang="en-US" altLang="ja-JP" b="1" i="0" dirty="0">
                <a:solidFill>
                  <a:srgbClr val="333333"/>
                </a:solidFill>
                <a:effectLst/>
                <a:latin typeface="メイリオ" panose="020B0604030504040204" pitchFamily="50" charset="-128"/>
                <a:ea typeface="メイリオ" panose="020B0604030504040204" pitchFamily="50" charset="-128"/>
              </a:rPr>
              <a:t>2000</a:t>
            </a:r>
            <a:r>
              <a:rPr lang="ja-JP" altLang="en-US" b="1" i="0" dirty="0">
                <a:solidFill>
                  <a:srgbClr val="333333"/>
                </a:solidFill>
                <a:effectLst/>
                <a:latin typeface="メイリオ" panose="020B0604030504040204" pitchFamily="50" charset="-128"/>
                <a:ea typeface="メイリオ" panose="020B0604030504040204" pitchFamily="50" charset="-128"/>
              </a:rPr>
              <a:t>年基準にも大きな差。</a:t>
            </a:r>
            <a:endParaRPr lang="en-US" altLang="ja-JP" b="1" i="0" dirty="0">
              <a:solidFill>
                <a:srgbClr val="333333"/>
              </a:solidFill>
              <a:effectLst/>
              <a:latin typeface="メイリオ" panose="020B0604030504040204" pitchFamily="50" charset="-128"/>
              <a:ea typeface="メイリオ" panose="020B0604030504040204" pitchFamily="50" charset="-128"/>
            </a:endParaRPr>
          </a:p>
          <a:p>
            <a:pPr algn="l"/>
            <a:r>
              <a:rPr lang="ja-JP" altLang="en-US" b="1" i="0" dirty="0">
                <a:solidFill>
                  <a:srgbClr val="333333"/>
                </a:solidFill>
                <a:effectLst/>
                <a:latin typeface="メイリオ" panose="020B0604030504040204" pitchFamily="50" charset="-128"/>
                <a:ea typeface="メイリオ" panose="020B0604030504040204" pitchFamily="50" charset="-128"/>
              </a:rPr>
              <a:t>非木造は旧耐震のみ倒壊</a:t>
            </a:r>
          </a:p>
        </p:txBody>
      </p:sp>
      <p:sp>
        <p:nvSpPr>
          <p:cNvPr id="8" name="テキスト ボックス 7">
            <a:extLst>
              <a:ext uri="{FF2B5EF4-FFF2-40B4-BE49-F238E27FC236}">
                <a16:creationId xmlns:a16="http://schemas.microsoft.com/office/drawing/2014/main" id="{A541C0F5-B592-17E2-9C2C-72F8E26286DA}"/>
              </a:ext>
            </a:extLst>
          </p:cNvPr>
          <p:cNvSpPr txBox="1"/>
          <p:nvPr/>
        </p:nvSpPr>
        <p:spPr>
          <a:xfrm>
            <a:off x="8452024" y="4690750"/>
            <a:ext cx="2310570" cy="1477328"/>
          </a:xfrm>
          <a:prstGeom prst="rect">
            <a:avLst/>
          </a:prstGeom>
          <a:noFill/>
        </p:spPr>
        <p:txBody>
          <a:bodyPr wrap="square" rtlCol="0">
            <a:spAutoFit/>
          </a:bodyPr>
          <a:lstStyle/>
          <a:p>
            <a:r>
              <a:rPr lang="ja-JP" altLang="en-US" b="1" dirty="0"/>
              <a:t>耐震等級</a:t>
            </a:r>
            <a:endParaRPr lang="en-US" altLang="ja-JP" b="1" dirty="0"/>
          </a:p>
          <a:p>
            <a:r>
              <a:rPr kumimoji="1" lang="ja-JP" altLang="en-US" b="1" dirty="0"/>
              <a:t>１：基準</a:t>
            </a:r>
            <a:endParaRPr kumimoji="1" lang="en-US" altLang="ja-JP" b="1" dirty="0"/>
          </a:p>
          <a:p>
            <a:r>
              <a:rPr kumimoji="1" lang="ja-JP" altLang="en-US" b="1" dirty="0"/>
              <a:t>２：基準の</a:t>
            </a:r>
            <a:r>
              <a:rPr kumimoji="1" lang="en-US" altLang="ja-JP" b="1" dirty="0"/>
              <a:t>1.25</a:t>
            </a:r>
            <a:r>
              <a:rPr kumimoji="1" lang="ja-JP" altLang="en-US" b="1" dirty="0"/>
              <a:t>倍</a:t>
            </a:r>
            <a:endParaRPr kumimoji="1" lang="en-US" altLang="ja-JP" b="1" dirty="0"/>
          </a:p>
          <a:p>
            <a:r>
              <a:rPr kumimoji="1" lang="ja-JP" altLang="en-US" b="1" dirty="0"/>
              <a:t>３</a:t>
            </a:r>
            <a:r>
              <a:rPr lang="ja-JP" altLang="en-US" b="1" dirty="0"/>
              <a:t>：規準の</a:t>
            </a:r>
            <a:r>
              <a:rPr lang="en-US" altLang="ja-JP" b="1" dirty="0"/>
              <a:t>1.5</a:t>
            </a:r>
            <a:r>
              <a:rPr lang="ja-JP" altLang="en-US" b="1" dirty="0"/>
              <a:t>倍</a:t>
            </a:r>
            <a:endParaRPr kumimoji="1" lang="en-US" altLang="ja-JP" b="1" dirty="0"/>
          </a:p>
          <a:p>
            <a:endParaRPr kumimoji="1" lang="ja-JP" altLang="en-US" dirty="0"/>
          </a:p>
        </p:txBody>
      </p:sp>
      <p:sp>
        <p:nvSpPr>
          <p:cNvPr id="3" name="テキスト ボックス 2">
            <a:extLst>
              <a:ext uri="{FF2B5EF4-FFF2-40B4-BE49-F238E27FC236}">
                <a16:creationId xmlns:a16="http://schemas.microsoft.com/office/drawing/2014/main" id="{147E7BD6-55E2-A6CB-AB21-70C136E019BE}"/>
              </a:ext>
            </a:extLst>
          </p:cNvPr>
          <p:cNvSpPr txBox="1"/>
          <p:nvPr/>
        </p:nvSpPr>
        <p:spPr>
          <a:xfrm>
            <a:off x="8452023" y="2215214"/>
            <a:ext cx="2998297" cy="369332"/>
          </a:xfrm>
          <a:prstGeom prst="rect">
            <a:avLst/>
          </a:prstGeom>
          <a:noFill/>
        </p:spPr>
        <p:txBody>
          <a:bodyPr wrap="square" rtlCol="0">
            <a:spAutoFit/>
          </a:bodyPr>
          <a:lstStyle/>
          <a:p>
            <a:r>
              <a:rPr kumimoji="1" lang="ja-JP" altLang="en-US" dirty="0"/>
              <a:t>益城町中心部の調査</a:t>
            </a:r>
          </a:p>
        </p:txBody>
      </p:sp>
      <p:sp>
        <p:nvSpPr>
          <p:cNvPr id="4" name="テキスト ボックス 3">
            <a:extLst>
              <a:ext uri="{FF2B5EF4-FFF2-40B4-BE49-F238E27FC236}">
                <a16:creationId xmlns:a16="http://schemas.microsoft.com/office/drawing/2014/main" id="{B28819E2-3B16-B8C7-3D68-5E9980E151DE}"/>
              </a:ext>
            </a:extLst>
          </p:cNvPr>
          <p:cNvSpPr txBox="1"/>
          <p:nvPr/>
        </p:nvSpPr>
        <p:spPr>
          <a:xfrm>
            <a:off x="10762594" y="6168078"/>
            <a:ext cx="987972" cy="369332"/>
          </a:xfrm>
          <a:prstGeom prst="rect">
            <a:avLst/>
          </a:prstGeom>
          <a:noFill/>
        </p:spPr>
        <p:txBody>
          <a:bodyPr wrap="square" rtlCol="0">
            <a:spAutoFit/>
          </a:bodyPr>
          <a:lstStyle/>
          <a:p>
            <a:r>
              <a:rPr kumimoji="1" lang="ja-JP" altLang="en-US" dirty="0"/>
              <a:t>ー</a:t>
            </a:r>
            <a:r>
              <a:rPr kumimoji="1" lang="en-US" altLang="ja-JP" dirty="0"/>
              <a:t>13</a:t>
            </a:r>
            <a:r>
              <a:rPr kumimoji="1" lang="ja-JP" altLang="en-US" dirty="0"/>
              <a:t>－</a:t>
            </a:r>
          </a:p>
        </p:txBody>
      </p:sp>
    </p:spTree>
    <p:extLst>
      <p:ext uri="{BB962C8B-B14F-4D97-AF65-F5344CB8AC3E}">
        <p14:creationId xmlns:p14="http://schemas.microsoft.com/office/powerpoint/2010/main" val="62622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5C730A-947E-57B0-B517-85457A6D88AE}"/>
              </a:ext>
            </a:extLst>
          </p:cNvPr>
          <p:cNvSpPr>
            <a:spLocks noGrp="1"/>
          </p:cNvSpPr>
          <p:nvPr>
            <p:ph type="title"/>
          </p:nvPr>
        </p:nvSpPr>
        <p:spPr>
          <a:xfrm>
            <a:off x="838200" y="365125"/>
            <a:ext cx="4153930" cy="969405"/>
          </a:xfrm>
          <a:solidFill>
            <a:srgbClr val="00B0F0">
              <a:alpha val="48000"/>
            </a:srgbClr>
          </a:solidFill>
        </p:spPr>
        <p:txBody>
          <a:bodyPr/>
          <a:lstStyle/>
          <a:p>
            <a:r>
              <a:rPr kumimoji="1" lang="ja-JP" altLang="en-US" dirty="0">
                <a:latin typeface="ＭＳ Ｐゴシック" panose="020B0600070205080204" pitchFamily="50" charset="-128"/>
                <a:ea typeface="ＭＳ Ｐゴシック" panose="020B0600070205080204" pitchFamily="50" charset="-128"/>
              </a:rPr>
              <a:t>室内の安全</a:t>
            </a:r>
          </a:p>
        </p:txBody>
      </p:sp>
      <p:sp>
        <p:nvSpPr>
          <p:cNvPr id="4" name="テキスト ボックス 3">
            <a:extLst>
              <a:ext uri="{FF2B5EF4-FFF2-40B4-BE49-F238E27FC236}">
                <a16:creationId xmlns:a16="http://schemas.microsoft.com/office/drawing/2014/main" id="{77426A07-E926-69DB-3710-86FF579F5B87}"/>
              </a:ext>
            </a:extLst>
          </p:cNvPr>
          <p:cNvSpPr txBox="1"/>
          <p:nvPr/>
        </p:nvSpPr>
        <p:spPr>
          <a:xfrm>
            <a:off x="1040524" y="1464267"/>
            <a:ext cx="10668000" cy="4844916"/>
          </a:xfrm>
          <a:prstGeom prst="rect">
            <a:avLst/>
          </a:prstGeom>
          <a:noFill/>
        </p:spPr>
        <p:txBody>
          <a:bodyPr wrap="square" rtlCol="0">
            <a:spAutoFit/>
          </a:bodyPr>
          <a:lstStyle/>
          <a:p>
            <a:r>
              <a:rPr kumimoji="1" lang="en-US" altLang="ja-JP" sz="2800" b="1" dirty="0">
                <a:latin typeface="ＭＳ Ｐゴシック" panose="020B0600070205080204" pitchFamily="50" charset="-128"/>
                <a:ea typeface="ＭＳ Ｐゴシック" panose="020B0600070205080204" pitchFamily="50" charset="-128"/>
              </a:rPr>
              <a:t>1</a:t>
            </a:r>
            <a:r>
              <a:rPr kumimoji="1" lang="ja-JP" altLang="en-US" sz="2800" b="1" dirty="0">
                <a:latin typeface="ＭＳ Ｐゴシック" panose="020B0600070205080204" pitchFamily="50" charset="-128"/>
                <a:ea typeface="ＭＳ Ｐゴシック" panose="020B0600070205080204" pitchFamily="50" charset="-128"/>
              </a:rPr>
              <a:t>．</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家具の固定</a:t>
            </a:r>
            <a:endParaRPr kumimoji="1"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・最良は、壁への直接ネジ固定　　</a:t>
            </a:r>
            <a:r>
              <a:rPr lang="en-US" altLang="ja-JP" sz="2400" dirty="0">
                <a:latin typeface="ＭＳ Ｐゴシック" panose="020B0600070205080204" pitchFamily="50" charset="-128"/>
                <a:ea typeface="ＭＳ Ｐゴシック" panose="020B0600070205080204" pitchFamily="50" charset="-128"/>
              </a:rPr>
              <a:t>L</a:t>
            </a:r>
            <a:r>
              <a:rPr lang="ja-JP" altLang="en-US" sz="2400" dirty="0">
                <a:latin typeface="ＭＳ Ｐゴシック" panose="020B0600070205080204" pitchFamily="50" charset="-128"/>
                <a:ea typeface="ＭＳ Ｐゴシック" panose="020B0600070205080204" pitchFamily="50" charset="-128"/>
              </a:rPr>
              <a:t>字金具（ネジ固定）、粘着器具（家具にも）、</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突っ張り（後付け楽）</a:t>
            </a:r>
            <a:endParaRPr lang="en-US" altLang="ja-JP" sz="2400" dirty="0">
              <a:latin typeface="ＭＳ Ｐゴシック" panose="020B0600070205080204" pitchFamily="50" charset="-128"/>
              <a:ea typeface="ＭＳ Ｐゴシック" panose="020B0600070205080204" pitchFamily="50" charset="-128"/>
            </a:endParaRPr>
          </a:p>
          <a:p>
            <a:pPr>
              <a:lnSpc>
                <a:spcPts val="2880"/>
              </a:lnSpc>
            </a:pPr>
            <a:endParaRPr kumimoji="1" lang="en-US" altLang="ja-JP" sz="2400" dirty="0">
              <a:latin typeface="ＭＳ Ｐゴシック" panose="020B0600070205080204" pitchFamily="50" charset="-128"/>
              <a:ea typeface="ＭＳ Ｐゴシック" panose="020B0600070205080204" pitchFamily="50" charset="-128"/>
            </a:endParaRPr>
          </a:p>
          <a:p>
            <a:pPr>
              <a:lnSpc>
                <a:spcPts val="2880"/>
              </a:lnSpc>
            </a:pPr>
            <a:r>
              <a:rPr lang="ja-JP" altLang="en-US" sz="2800" b="1" dirty="0">
                <a:latin typeface="ＭＳ Ｐゴシック" panose="020B0600070205080204" pitchFamily="50" charset="-128"/>
                <a:ea typeface="ＭＳ Ｐゴシック" panose="020B0600070205080204" pitchFamily="50" charset="-128"/>
              </a:rPr>
              <a:t>２．</a:t>
            </a:r>
            <a:r>
              <a:rPr lang="ja-JP" altLang="en-US" sz="2800" b="1" dirty="0">
                <a:solidFill>
                  <a:srgbClr val="FF0000"/>
                </a:solidFill>
                <a:latin typeface="ＭＳ Ｐゴシック" panose="020B0600070205080204" pitchFamily="50" charset="-128"/>
                <a:ea typeface="ＭＳ Ｐゴシック" panose="020B0600070205080204" pitchFamily="50" charset="-128"/>
              </a:rPr>
              <a:t>窓ガラスを守る</a:t>
            </a:r>
            <a:endParaRPr lang="en-US" altLang="ja-JP" sz="2800" b="1" dirty="0">
              <a:solidFill>
                <a:srgbClr val="FF0000"/>
              </a:solidFill>
              <a:latin typeface="ＭＳ Ｐゴシック" panose="020B0600070205080204" pitchFamily="50" charset="-128"/>
              <a:ea typeface="ＭＳ Ｐゴシック" panose="020B0600070205080204" pitchFamily="50" charset="-128"/>
            </a:endParaRPr>
          </a:p>
          <a:p>
            <a:pPr>
              <a:lnSpc>
                <a:spcPts val="2880"/>
              </a:lnSpc>
            </a:pPr>
            <a:r>
              <a:rPr lang="ja-JP" altLang="en-US" sz="2400" dirty="0">
                <a:latin typeface="ＭＳ Ｐゴシック" panose="020B0600070205080204" pitchFamily="50" charset="-128"/>
                <a:ea typeface="ＭＳ Ｐゴシック" panose="020B0600070205080204" pitchFamily="50" charset="-128"/>
              </a:rPr>
              <a:t>　① 既存の窓　・割らない対策：雨戸・シャッターを閉める</a:t>
            </a:r>
            <a:endParaRPr lang="en-US" altLang="ja-JP" sz="2400" dirty="0">
              <a:latin typeface="ＭＳ Ｐゴシック" panose="020B0600070205080204" pitchFamily="50" charset="-128"/>
              <a:ea typeface="ＭＳ Ｐゴシック" panose="020B0600070205080204" pitchFamily="50" charset="-128"/>
            </a:endParaRPr>
          </a:p>
          <a:p>
            <a:pPr>
              <a:lnSpc>
                <a:spcPts val="2880"/>
              </a:lnSpc>
            </a:pPr>
            <a:r>
              <a:rPr lang="ja-JP" altLang="en-US" sz="2400" dirty="0">
                <a:latin typeface="ＭＳ Ｐゴシック" panose="020B0600070205080204" pitchFamily="50" charset="-128"/>
                <a:ea typeface="ＭＳ Ｐゴシック" panose="020B0600070205080204" pitchFamily="50" charset="-128"/>
              </a:rPr>
              <a:t>　　　　　　　 　 　・飛散防止</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飛散防止フィルム。カーテン・ブラインド</a:t>
            </a:r>
            <a:endParaRPr lang="en-US" altLang="ja-JP" sz="2400" dirty="0">
              <a:latin typeface="ＭＳ Ｐゴシック" panose="020B0600070205080204" pitchFamily="50" charset="-128"/>
              <a:ea typeface="ＭＳ Ｐゴシック" panose="020B0600070205080204" pitchFamily="50" charset="-128"/>
            </a:endParaRPr>
          </a:p>
          <a:p>
            <a:pPr>
              <a:lnSpc>
                <a:spcPts val="2880"/>
              </a:lnSpc>
            </a:pPr>
            <a:r>
              <a:rPr lang="ja-JP" altLang="en-US" sz="2400" dirty="0">
                <a:latin typeface="ＭＳ Ｐゴシック" panose="020B0600070205080204" pitchFamily="50" charset="-128"/>
                <a:ea typeface="ＭＳ Ｐゴシック" panose="020B0600070205080204" pitchFamily="50" charset="-128"/>
              </a:rPr>
              <a:t>　② 新築・リフォーム：　防災安全合わせガラスに</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800" b="1" dirty="0">
                <a:latin typeface="ＭＳ Ｐゴシック" panose="020B0600070205080204" pitchFamily="50" charset="-128"/>
                <a:ea typeface="ＭＳ Ｐゴシック" panose="020B0600070205080204" pitchFamily="50" charset="-128"/>
              </a:rPr>
              <a:t>３．</a:t>
            </a:r>
            <a:r>
              <a:rPr lang="ja-JP" altLang="en-US" sz="2800" b="1" dirty="0">
                <a:solidFill>
                  <a:srgbClr val="FF0000"/>
                </a:solidFill>
                <a:latin typeface="ＭＳ Ｐゴシック" panose="020B0600070205080204" pitchFamily="50" charset="-128"/>
                <a:ea typeface="ＭＳ Ｐゴシック" panose="020B0600070205080204" pitchFamily="50" charset="-128"/>
              </a:rPr>
              <a:t>初期消火　</a:t>
            </a:r>
            <a:r>
              <a:rPr lang="ja-JP" altLang="en-US" sz="2800" dirty="0">
                <a:solidFill>
                  <a:srgbClr val="FF0000"/>
                </a:solidFill>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最良は消火器</a:t>
            </a:r>
            <a:endParaRPr lang="en-US" altLang="ja-JP" sz="28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地域の安全確保のためにも必須</a:t>
            </a:r>
            <a:endParaRPr lang="en-US" altLang="ja-JP" sz="2400"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a:t>
            </a:r>
            <a:endParaRPr lang="en-US" altLang="ja-JP" b="1"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endParaRPr kumimoji="1" lang="ja-JP" altLang="en-US" dirty="0"/>
          </a:p>
        </p:txBody>
      </p:sp>
      <p:sp>
        <p:nvSpPr>
          <p:cNvPr id="3" name="テキスト ボックス 2">
            <a:extLst>
              <a:ext uri="{FF2B5EF4-FFF2-40B4-BE49-F238E27FC236}">
                <a16:creationId xmlns:a16="http://schemas.microsoft.com/office/drawing/2014/main" id="{0DDA4AC3-27DE-6698-7F7D-AEE1F236F363}"/>
              </a:ext>
            </a:extLst>
          </p:cNvPr>
          <p:cNvSpPr txBox="1"/>
          <p:nvPr/>
        </p:nvSpPr>
        <p:spPr>
          <a:xfrm>
            <a:off x="10047889" y="6001406"/>
            <a:ext cx="930363" cy="369332"/>
          </a:xfrm>
          <a:prstGeom prst="rect">
            <a:avLst/>
          </a:prstGeom>
          <a:noFill/>
        </p:spPr>
        <p:txBody>
          <a:bodyPr wrap="square" rtlCol="0">
            <a:spAutoFit/>
          </a:bodyPr>
          <a:lstStyle/>
          <a:p>
            <a:r>
              <a:rPr kumimoji="1" lang="ja-JP" altLang="en-US" dirty="0"/>
              <a:t>ー</a:t>
            </a:r>
            <a:r>
              <a:rPr kumimoji="1" lang="en-US" altLang="ja-JP" dirty="0"/>
              <a:t>14</a:t>
            </a:r>
            <a:r>
              <a:rPr kumimoji="1" lang="ja-JP" altLang="en-US" dirty="0"/>
              <a:t>－</a:t>
            </a:r>
          </a:p>
        </p:txBody>
      </p:sp>
    </p:spTree>
    <p:extLst>
      <p:ext uri="{BB962C8B-B14F-4D97-AF65-F5344CB8AC3E}">
        <p14:creationId xmlns:p14="http://schemas.microsoft.com/office/powerpoint/2010/main" val="3165454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0CE9D-7FB2-0174-76B1-5BF09A02C311}"/>
              </a:ext>
            </a:extLst>
          </p:cNvPr>
          <p:cNvSpPr>
            <a:spLocks noGrp="1"/>
          </p:cNvSpPr>
          <p:nvPr>
            <p:ph type="title"/>
          </p:nvPr>
        </p:nvSpPr>
        <p:spPr>
          <a:xfrm>
            <a:off x="267629" y="44027"/>
            <a:ext cx="10995487" cy="926129"/>
          </a:xfrm>
          <a:solidFill>
            <a:srgbClr val="00B0F0">
              <a:alpha val="49000"/>
            </a:srgbClr>
          </a:solidFill>
        </p:spPr>
        <p:txBody>
          <a:bodyPr>
            <a:normAutofit fontScale="90000"/>
          </a:bodyPr>
          <a:lstStyle/>
          <a:p>
            <a:pPr>
              <a:lnSpc>
                <a:spcPct val="70000"/>
              </a:lnSpc>
            </a:pPr>
            <a:r>
              <a:rPr kumimoji="1" lang="ja-JP" altLang="en-US" b="1" dirty="0"/>
              <a:t>　</a:t>
            </a:r>
            <a:r>
              <a:rPr kumimoji="1" lang="ja-JP" altLang="en-US" sz="3600" b="1" dirty="0">
                <a:latin typeface="ＭＳ Ｐゴシック" panose="020B0600070205080204" pitchFamily="50" charset="-128"/>
                <a:ea typeface="ＭＳ Ｐゴシック" panose="020B0600070205080204" pitchFamily="50" charset="-128"/>
              </a:rPr>
              <a:t>火災対策</a:t>
            </a:r>
            <a:r>
              <a:rPr kumimoji="1" lang="en-US" altLang="ja-JP" sz="3600" b="1" dirty="0">
                <a:latin typeface="ＭＳ Ｐゴシック" panose="020B0600070205080204" pitchFamily="50" charset="-128"/>
                <a:ea typeface="ＭＳ Ｐゴシック" panose="020B0600070205080204" pitchFamily="50" charset="-128"/>
              </a:rPr>
              <a:t>:</a:t>
            </a:r>
            <a:r>
              <a:rPr kumimoji="1" lang="ja-JP" altLang="en-US" sz="3600" b="1" dirty="0">
                <a:latin typeface="ＭＳ Ｐゴシック" panose="020B0600070205080204" pitchFamily="50" charset="-128"/>
                <a:ea typeface="ＭＳ Ｐゴシック" panose="020B0600070205080204" pitchFamily="50" charset="-128"/>
              </a:rPr>
              <a:t>初期消火について</a:t>
            </a:r>
            <a:br>
              <a:rPr kumimoji="1" lang="en-US" altLang="ja-JP" b="1" dirty="0"/>
            </a:br>
            <a:r>
              <a:rPr kumimoji="1" lang="ja-JP" altLang="en-US" b="1" dirty="0"/>
              <a:t>　</a:t>
            </a:r>
            <a:r>
              <a:rPr kumimoji="1" lang="ja-JP" altLang="en-US" sz="3100" dirty="0">
                <a:solidFill>
                  <a:srgbClr val="FF0000"/>
                </a:solidFill>
                <a:latin typeface="ＭＳ Ｐゴシック" panose="020B0600070205080204" pitchFamily="50" charset="-128"/>
                <a:ea typeface="ＭＳ Ｐゴシック" panose="020B0600070205080204" pitchFamily="50" charset="-128"/>
              </a:rPr>
              <a:t>初期の消化は自力消化可能　　地域の安全確保のため、必須</a:t>
            </a:r>
            <a:endParaRPr kumimoji="1" lang="ja-JP" altLang="en-US" b="1" dirty="0"/>
          </a:p>
        </p:txBody>
      </p:sp>
      <p:sp>
        <p:nvSpPr>
          <p:cNvPr id="3" name="テキスト ボックス 2">
            <a:extLst>
              <a:ext uri="{FF2B5EF4-FFF2-40B4-BE49-F238E27FC236}">
                <a16:creationId xmlns:a16="http://schemas.microsoft.com/office/drawing/2014/main" id="{43E9B421-A664-DD10-AAC4-B46C930FBE11}"/>
              </a:ext>
            </a:extLst>
          </p:cNvPr>
          <p:cNvSpPr txBox="1"/>
          <p:nvPr/>
        </p:nvSpPr>
        <p:spPr>
          <a:xfrm>
            <a:off x="628477" y="1062122"/>
            <a:ext cx="11318095" cy="5539978"/>
          </a:xfrm>
          <a:prstGeom prst="rect">
            <a:avLst/>
          </a:prstGeom>
          <a:noFill/>
        </p:spPr>
        <p:txBody>
          <a:bodyPr wrap="square" rtlCol="0">
            <a:spAutoFit/>
          </a:bodyPr>
          <a:lstStyle/>
          <a:p>
            <a:r>
              <a:rPr kumimoji="1" lang="ja-JP" altLang="en-US" sz="2400" b="1" dirty="0">
                <a:latin typeface="ＭＳ Ｐゴシック" panose="020B0600070205080204" pitchFamily="50" charset="-128"/>
                <a:ea typeface="ＭＳ Ｐゴシック" panose="020B0600070205080204" pitchFamily="50" charset="-128"/>
              </a:rPr>
              <a:t>１．</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初期の消火に</a:t>
            </a:r>
            <a:r>
              <a:rPr lang="ja-JP" altLang="en-US" sz="2400" dirty="0">
                <a:solidFill>
                  <a:srgbClr val="FF0000"/>
                </a:solidFill>
                <a:latin typeface="ＭＳ Ｐゴシック" panose="020B0600070205080204" pitchFamily="50" charset="-128"/>
                <a:ea typeface="ＭＳ Ｐゴシック" panose="020B0600070205080204" pitchFamily="50" charset="-128"/>
              </a:rPr>
              <a:t>最良は消火器　</a:t>
            </a:r>
            <a:r>
              <a:rPr lang="ja-JP" altLang="en-US" sz="2400" dirty="0">
                <a:latin typeface="ＭＳ Ｐゴシック" panose="020B0600070205080204" pitchFamily="50" charset="-128"/>
                <a:ea typeface="ＭＳ Ｐゴシック" panose="020B0600070205080204" pitchFamily="50" charset="-128"/>
              </a:rPr>
              <a:t>デザインもいろいろ</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２．</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地震火災予防</a:t>
            </a:r>
            <a:r>
              <a:rPr kumimoji="1" lang="en-US" altLang="ja-JP" sz="2400" dirty="0">
                <a:solidFill>
                  <a:srgbClr val="FF0000"/>
                </a:solidFill>
                <a:latin typeface="ＭＳ Ｐゴシック" panose="020B0600070205080204" pitchFamily="50" charset="-128"/>
                <a:ea typeface="ＭＳ Ｐゴシック" panose="020B0600070205080204" pitchFamily="50" charset="-128"/>
              </a:rPr>
              <a:t>15</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のポイント</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今年の全国秋季火災予防運動で、消防庁が提言</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　</a:t>
            </a:r>
            <a:r>
              <a:rPr kumimoji="1" lang="ja-JP" altLang="en-US" b="1" dirty="0">
                <a:latin typeface="ＭＳ Ｐゴシック" panose="020B0600070205080204" pitchFamily="50" charset="-128"/>
                <a:ea typeface="ＭＳ Ｐゴシック" panose="020B0600070205080204" pitchFamily="50" charset="-128"/>
              </a:rPr>
              <a:t>◎事前の対策　① 住まいの耐震性を確保する。</a:t>
            </a:r>
            <a:endParaRPr kumimoji="1"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② 家具等の転倒防止対策（固定）</a:t>
            </a:r>
            <a:endParaRPr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　　　　　　　　　　　③ 感電ブレーカーも設置</a:t>
            </a:r>
            <a:r>
              <a:rPr lang="ja-JP" altLang="en-US" b="1" dirty="0">
                <a:latin typeface="ＭＳ Ｐゴシック" panose="020B0600070205080204" pitchFamily="50" charset="-128"/>
                <a:ea typeface="ＭＳ Ｐゴシック" panose="020B0600070205080204" pitchFamily="50" charset="-128"/>
              </a:rPr>
              <a:t>　　　　　　</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④ ストーブ等暖房機器周辺の整理整頓、可燃物を近くに置かない</a:t>
            </a:r>
            <a:endParaRPr lang="en-US" altLang="ja-JP" b="1" dirty="0">
              <a:latin typeface="ＭＳ Ｐゴシック" panose="020B0600070205080204" pitchFamily="50" charset="-128"/>
              <a:ea typeface="ＭＳ Ｐゴシック" panose="020B0600070205080204" pitchFamily="50" charset="-128"/>
            </a:endParaRPr>
          </a:p>
          <a:p>
            <a:r>
              <a:rPr kumimoji="1" lang="ja-JP" altLang="en-US" b="1" dirty="0">
                <a:latin typeface="ＭＳ Ｐゴシック" panose="020B0600070205080204" pitchFamily="50" charset="-128"/>
                <a:ea typeface="ＭＳ Ｐゴシック" panose="020B0600070205080204" pitchFamily="50" charset="-128"/>
              </a:rPr>
              <a:t>　　　　　　　　　　　⑤ </a:t>
            </a:r>
            <a:r>
              <a:rPr lang="ja-JP" altLang="en-US" b="1" dirty="0">
                <a:latin typeface="ＭＳ Ｐゴシック" panose="020B0600070205080204" pitchFamily="50" charset="-128"/>
                <a:ea typeface="ＭＳ Ｐゴシック" panose="020B0600070205080204" pitchFamily="50" charset="-128"/>
              </a:rPr>
              <a:t>住宅用消火器等を設置し、使用方法の確認</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⑥ 住宅用火災警報器の設置（付加的機能を持つ機器を）</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⑦ 地震直後の行動（⑧～⑩）について、平時から玄関等に表示し、避難時確認する。</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◎地震直後の行動</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⑧ 停電中は電化製品のスイッチを切るとともに、電源プラグをコンセントから抜く</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⑨ 石油ストーブやファンヒーターからの油漏れの有無を確認</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⑩ 避難時はブレーカーを落とす。電気・ガスの復旧後、元に。</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⑪ ガス器具、電化製品、石油器具の使用再開には、破損がないこと、近くに燃え易いものがない</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ことを確認</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⑫ 再通電後、しばらく電化製品に異常（煙、臭い）が無いか確認</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⑬ 自分の地域での地震火災による影響を把握する。</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⑭ 消防団や自主防災組織等へ参加する。</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⑮ 地域の防災訓練へ参加するなどし、発災時の対応要領を習熟する。</a:t>
            </a:r>
            <a:r>
              <a:rPr lang="ja-JP" altLang="en-US" dirty="0">
                <a:latin typeface="ＭＳ Ｐゴシック" panose="020B0600070205080204" pitchFamily="50" charset="-128"/>
                <a:ea typeface="ＭＳ Ｐゴシック" panose="020B0600070205080204" pitchFamily="50" charset="-128"/>
              </a:rPr>
              <a:t>、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D5D162E9-CC40-D311-0963-C4D4A4BDA30E}"/>
              </a:ext>
            </a:extLst>
          </p:cNvPr>
          <p:cNvSpPr txBox="1"/>
          <p:nvPr/>
        </p:nvSpPr>
        <p:spPr>
          <a:xfrm>
            <a:off x="10594427" y="6358759"/>
            <a:ext cx="969095" cy="369332"/>
          </a:xfrm>
          <a:prstGeom prst="rect">
            <a:avLst/>
          </a:prstGeom>
          <a:noFill/>
        </p:spPr>
        <p:txBody>
          <a:bodyPr wrap="square" rtlCol="0">
            <a:spAutoFit/>
          </a:bodyPr>
          <a:lstStyle/>
          <a:p>
            <a:r>
              <a:rPr kumimoji="1" lang="ja-JP" altLang="en-US" dirty="0"/>
              <a:t>ー</a:t>
            </a:r>
            <a:r>
              <a:rPr kumimoji="1" lang="en-US" altLang="ja-JP" dirty="0"/>
              <a:t>15</a:t>
            </a:r>
            <a:r>
              <a:rPr kumimoji="1" lang="ja-JP" altLang="en-US" dirty="0"/>
              <a:t>－</a:t>
            </a:r>
          </a:p>
        </p:txBody>
      </p:sp>
    </p:spTree>
    <p:extLst>
      <p:ext uri="{BB962C8B-B14F-4D97-AF65-F5344CB8AC3E}">
        <p14:creationId xmlns:p14="http://schemas.microsoft.com/office/powerpoint/2010/main" val="175897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22A168-A099-B188-BBC3-585FCF4B2EB8}"/>
              </a:ext>
            </a:extLst>
          </p:cNvPr>
          <p:cNvSpPr>
            <a:spLocks noGrp="1"/>
          </p:cNvSpPr>
          <p:nvPr>
            <p:ph type="title"/>
          </p:nvPr>
        </p:nvSpPr>
        <p:spPr>
          <a:xfrm>
            <a:off x="945930" y="165447"/>
            <a:ext cx="4489669" cy="780483"/>
          </a:xfrm>
          <a:solidFill>
            <a:srgbClr val="00B0F0">
              <a:alpha val="48000"/>
            </a:srgbClr>
          </a:solidFill>
        </p:spPr>
        <p:txBody>
          <a:bodyPr/>
          <a:lstStyle/>
          <a:p>
            <a:r>
              <a:rPr kumimoji="1" lang="ja-JP" altLang="en-US" dirty="0">
                <a:latin typeface="ＭＳ Ｐゴシック" panose="020B0600070205080204" pitchFamily="50" charset="-128"/>
                <a:ea typeface="ＭＳ Ｐゴシック" panose="020B0600070205080204" pitchFamily="50" charset="-128"/>
              </a:rPr>
              <a:t>災害から「逃げる」</a:t>
            </a:r>
          </a:p>
        </p:txBody>
      </p:sp>
      <p:sp>
        <p:nvSpPr>
          <p:cNvPr id="3" name="テキスト ボックス 2">
            <a:extLst>
              <a:ext uri="{FF2B5EF4-FFF2-40B4-BE49-F238E27FC236}">
                <a16:creationId xmlns:a16="http://schemas.microsoft.com/office/drawing/2014/main" id="{1646AF68-CB74-DCB2-68D7-AB32CB312D18}"/>
              </a:ext>
            </a:extLst>
          </p:cNvPr>
          <p:cNvSpPr txBox="1"/>
          <p:nvPr/>
        </p:nvSpPr>
        <p:spPr>
          <a:xfrm>
            <a:off x="483476" y="1061545"/>
            <a:ext cx="11114966" cy="5631007"/>
          </a:xfrm>
          <a:prstGeom prst="rect">
            <a:avLst/>
          </a:prstGeom>
          <a:noFill/>
        </p:spPr>
        <p:txBody>
          <a:bodyPr wrap="square" rtlCol="0">
            <a:spAutoFit/>
          </a:bodyPr>
          <a:lstStyle/>
          <a:p>
            <a:r>
              <a:rPr lang="ja-JP" altLang="en-US" sz="2400" b="1" dirty="0">
                <a:solidFill>
                  <a:srgbClr val="FF0000"/>
                </a:solidFill>
                <a:latin typeface="ＭＳ Ｐゴシック" panose="020B0600070205080204" pitchFamily="50" charset="-128"/>
                <a:ea typeface="ＭＳ Ｐゴシック" panose="020B0600070205080204" pitchFamily="50" charset="-128"/>
              </a:rPr>
              <a:t>自宅に留まるか、避難場所へ逃げるかを定め、</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b="1" dirty="0">
                <a:solidFill>
                  <a:srgbClr val="FF0000"/>
                </a:solidFill>
                <a:latin typeface="ＭＳ Ｐゴシック" panose="020B0600070205080204" pitchFamily="50" charset="-128"/>
                <a:ea typeface="ＭＳ Ｐゴシック" panose="020B0600070205080204" pitchFamily="50" charset="-128"/>
              </a:rPr>
              <a:t>　　　　　　　　　　　　　　　　　　　　　　避難時に必要な荷物を事前にまとめておく</a:t>
            </a:r>
            <a:endParaRPr kumimoji="1" lang="en-US" altLang="ja-JP" sz="24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800" b="1" dirty="0">
                <a:latin typeface="ＭＳ Ｐゴシック" panose="020B0600070205080204" pitchFamily="50" charset="-128"/>
                <a:ea typeface="ＭＳ Ｐゴシック" panose="020B0600070205080204" pitchFamily="50" charset="-128"/>
              </a:rPr>
              <a:t>１．</a:t>
            </a:r>
            <a:r>
              <a:rPr lang="ja-JP" altLang="en-US" sz="2800" b="1" dirty="0">
                <a:solidFill>
                  <a:srgbClr val="FF0000"/>
                </a:solidFill>
                <a:latin typeface="ＭＳ Ｐゴシック" panose="020B0600070205080204" pitchFamily="50" charset="-128"/>
                <a:ea typeface="ＭＳ Ｐゴシック" panose="020B0600070205080204" pitchFamily="50" charset="-128"/>
              </a:rPr>
              <a:t>避難の方針　</a:t>
            </a:r>
            <a:endParaRPr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b="1" dirty="0">
                <a:latin typeface="ＭＳ Ｐゴシック" panose="020B0600070205080204" pitchFamily="50" charset="-128"/>
                <a:ea typeface="ＭＳ Ｐゴシック" panose="020B0600070205080204" pitchFamily="50" charset="-128"/>
              </a:rPr>
              <a:t>　・事前に災害発生が分かる場合は「広域避難」</a:t>
            </a:r>
            <a:endParaRPr kumimoji="1"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・発災後の安全確保は「屋内安全確保」か「立ち退き避難」</a:t>
            </a:r>
            <a:endParaRPr lang="en-US" altLang="ja-JP" sz="2400" b="1" dirty="0">
              <a:latin typeface="ＭＳ Ｐゴシック" panose="020B0600070205080204" pitchFamily="50" charset="-128"/>
              <a:ea typeface="ＭＳ Ｐゴシック" panose="020B0600070205080204" pitchFamily="50" charset="-128"/>
            </a:endParaRPr>
          </a:p>
          <a:p>
            <a:r>
              <a:rPr kumimoji="1" lang="ja-JP" altLang="en-US" sz="2400" b="1" dirty="0">
                <a:latin typeface="ＭＳ Ｐゴシック" panose="020B0600070205080204" pitchFamily="50" charset="-128"/>
                <a:ea typeface="ＭＳ Ｐゴシック" panose="020B0600070205080204" pitchFamily="50" charset="-128"/>
              </a:rPr>
              <a:t>　・突発的に生じる災害に対しては「イメージトレーニング」</a:t>
            </a:r>
            <a:endParaRPr kumimoji="1" lang="en-US" altLang="ja-JP" sz="2400" b="1" dirty="0">
              <a:latin typeface="ＭＳ Ｐゴシック" panose="020B0600070205080204" pitchFamily="50" charset="-128"/>
              <a:ea typeface="ＭＳ Ｐゴシック" panose="020B0600070205080204" pitchFamily="50" charset="-128"/>
            </a:endParaRPr>
          </a:p>
          <a:p>
            <a:endParaRPr lang="en-US" altLang="ja-JP" sz="2400" b="1" dirty="0">
              <a:latin typeface="ＭＳ Ｐゴシック" panose="020B0600070205080204" pitchFamily="50" charset="-128"/>
              <a:ea typeface="ＭＳ Ｐゴシック" panose="020B0600070205080204" pitchFamily="50" charset="-128"/>
            </a:endParaRPr>
          </a:p>
          <a:p>
            <a:r>
              <a:rPr kumimoji="1" lang="ja-JP" altLang="en-US" sz="2800" b="1" dirty="0">
                <a:latin typeface="ＭＳ Ｐゴシック" panose="020B0600070205080204" pitchFamily="50" charset="-128"/>
                <a:ea typeface="ＭＳ Ｐゴシック" panose="020B0600070205080204" pitchFamily="50" charset="-128"/>
              </a:rPr>
              <a:t>２．</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非常持ち出しセット</a:t>
            </a:r>
            <a:endParaRPr kumimoji="1"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b="1" dirty="0">
                <a:latin typeface="ＭＳ Ｐゴシック" panose="020B0600070205080204" pitchFamily="50" charset="-128"/>
                <a:ea typeface="ＭＳ Ｐゴシック" panose="020B0600070205080204" pitchFamily="50" charset="-128"/>
              </a:rPr>
              <a:t>　・避難場所まで「素早く安全に」移動するための準備</a:t>
            </a:r>
            <a:endParaRPr kumimoji="1" lang="en-US" altLang="ja-JP" sz="2400" b="1"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・避難途中に身を守る装備品や情報収集の道具</a:t>
            </a:r>
            <a:endParaRPr lang="en-US" altLang="ja-JP" sz="2400" b="1" dirty="0">
              <a:latin typeface="ＭＳ Ｐゴシック" panose="020B0600070205080204" pitchFamily="50" charset="-128"/>
              <a:ea typeface="ＭＳ Ｐゴシック" panose="020B0600070205080204" pitchFamily="50" charset="-128"/>
            </a:endParaRPr>
          </a:p>
          <a:p>
            <a:r>
              <a:rPr kumimoji="1" lang="ja-JP" altLang="en-US" sz="2400" b="1" dirty="0">
                <a:latin typeface="ＭＳ Ｐゴシック" panose="020B0600070205080204" pitchFamily="50" charset="-128"/>
                <a:ea typeface="ＭＳ Ｐゴシック" panose="020B0600070205080204" pitchFamily="50" charset="-128"/>
              </a:rPr>
              <a:t>　・避難先で短期間生活するための被災生活用品</a:t>
            </a:r>
            <a:endParaRPr kumimoji="1" lang="en-US" altLang="ja-JP" sz="2400" b="1" dirty="0">
              <a:latin typeface="ＭＳ Ｐゴシック" panose="020B0600070205080204" pitchFamily="50" charset="-128"/>
              <a:ea typeface="ＭＳ Ｐゴシック" panose="020B0600070205080204" pitchFamily="50" charset="-128"/>
            </a:endParaRPr>
          </a:p>
          <a:p>
            <a:endParaRPr lang="en-US" altLang="ja-JP" sz="2400" b="1" dirty="0">
              <a:latin typeface="ＭＳ Ｐゴシック" panose="020B0600070205080204" pitchFamily="50" charset="-128"/>
              <a:ea typeface="ＭＳ Ｐゴシック" panose="020B0600070205080204" pitchFamily="50" charset="-128"/>
            </a:endParaRPr>
          </a:p>
          <a:p>
            <a:r>
              <a:rPr kumimoji="1" lang="ja-JP" altLang="en-US" sz="2800" b="1" dirty="0">
                <a:latin typeface="ＭＳ Ｐゴシック" panose="020B0600070205080204" pitchFamily="50" charset="-128"/>
                <a:ea typeface="ＭＳ Ｐゴシック" panose="020B0600070205080204" pitchFamily="50" charset="-128"/>
              </a:rPr>
              <a:t>３．</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物理的破壊力を伴う災害から逃げる</a:t>
            </a:r>
            <a:endParaRPr kumimoji="1"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　　大地震による津波、火災、土砂災害、誘発噴火の火砕流</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A381BBE2-103D-1834-F015-4CEE0AA6D20C}"/>
              </a:ext>
            </a:extLst>
          </p:cNvPr>
          <p:cNvSpPr txBox="1"/>
          <p:nvPr/>
        </p:nvSpPr>
        <p:spPr>
          <a:xfrm>
            <a:off x="9953297" y="6306207"/>
            <a:ext cx="1870841" cy="369332"/>
          </a:xfrm>
          <a:prstGeom prst="rect">
            <a:avLst/>
          </a:prstGeom>
          <a:noFill/>
        </p:spPr>
        <p:txBody>
          <a:bodyPr wrap="square" rtlCol="0">
            <a:spAutoFit/>
          </a:bodyPr>
          <a:lstStyle/>
          <a:p>
            <a:r>
              <a:rPr kumimoji="1" lang="ja-JP" altLang="en-US" dirty="0"/>
              <a:t>ー</a:t>
            </a:r>
            <a:r>
              <a:rPr kumimoji="1" lang="en-US" altLang="ja-JP" dirty="0"/>
              <a:t>16</a:t>
            </a:r>
            <a:r>
              <a:rPr kumimoji="1" lang="ja-JP" altLang="en-US" dirty="0"/>
              <a:t>－</a:t>
            </a:r>
          </a:p>
        </p:txBody>
      </p:sp>
    </p:spTree>
    <p:extLst>
      <p:ext uri="{BB962C8B-B14F-4D97-AF65-F5344CB8AC3E}">
        <p14:creationId xmlns:p14="http://schemas.microsoft.com/office/powerpoint/2010/main" val="377884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CEE5C-9DE7-41FC-E828-AFD71081B3D3}"/>
              </a:ext>
            </a:extLst>
          </p:cNvPr>
          <p:cNvSpPr>
            <a:spLocks noGrp="1"/>
          </p:cNvSpPr>
          <p:nvPr>
            <p:ph type="title"/>
          </p:nvPr>
        </p:nvSpPr>
        <p:spPr>
          <a:xfrm>
            <a:off x="838200" y="365125"/>
            <a:ext cx="4574059" cy="845837"/>
          </a:xfrm>
          <a:solidFill>
            <a:srgbClr val="00B0F0">
              <a:alpha val="50000"/>
            </a:srgbClr>
          </a:solidFill>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災害を「しのぐ」</a:t>
            </a:r>
          </a:p>
        </p:txBody>
      </p:sp>
      <p:sp>
        <p:nvSpPr>
          <p:cNvPr id="3" name="テキスト ボックス 2">
            <a:extLst>
              <a:ext uri="{FF2B5EF4-FFF2-40B4-BE49-F238E27FC236}">
                <a16:creationId xmlns:a16="http://schemas.microsoft.com/office/drawing/2014/main" id="{7963ECBA-C52C-AC87-15DE-E514A13ED32B}"/>
              </a:ext>
            </a:extLst>
          </p:cNvPr>
          <p:cNvSpPr txBox="1"/>
          <p:nvPr/>
        </p:nvSpPr>
        <p:spPr>
          <a:xfrm>
            <a:off x="168591" y="1469595"/>
            <a:ext cx="10912115" cy="5016758"/>
          </a:xfrm>
          <a:prstGeom prst="rect">
            <a:avLst/>
          </a:prstGeom>
          <a:noFill/>
        </p:spPr>
        <p:txBody>
          <a:bodyPr wrap="square" rtlCol="0">
            <a:spAutoFit/>
          </a:bodyPr>
          <a:lstStyle/>
          <a:p>
            <a:r>
              <a:rPr kumimoji="1" lang="ja-JP" altLang="en-US" sz="2400" b="1" dirty="0">
                <a:solidFill>
                  <a:srgbClr val="C00000"/>
                </a:solidFill>
                <a:latin typeface="ＭＳ Ｐゴシック" panose="020B0600070205080204" pitchFamily="50" charset="-128"/>
                <a:ea typeface="ＭＳ Ｐゴシック" panose="020B0600070205080204" pitchFamily="50" charset="-128"/>
              </a:rPr>
              <a:t>被災地を出るか、自宅で在宅避難</a:t>
            </a:r>
            <a:r>
              <a:rPr kumimoji="1" lang="ja-JP" altLang="en-US" sz="2400" dirty="0">
                <a:latin typeface="ＭＳ Ｐゴシック" panose="020B0600070205080204" pitchFamily="50" charset="-128"/>
                <a:ea typeface="ＭＳ Ｐゴシック" panose="020B0600070205080204" pitchFamily="50" charset="-128"/>
              </a:rPr>
              <a:t>をするを定め、ライフラインを代替するための</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b="1" dirty="0">
                <a:solidFill>
                  <a:srgbClr val="C00000"/>
                </a:solidFill>
                <a:latin typeface="ＭＳ Ｐゴシック" panose="020B0600070205080204" pitchFamily="50" charset="-128"/>
                <a:ea typeface="ＭＳ Ｐゴシック" panose="020B0600070205080204" pitchFamily="50" charset="-128"/>
              </a:rPr>
              <a:t>備蓄品を準備</a:t>
            </a:r>
            <a:r>
              <a:rPr kumimoji="1" lang="ja-JP" altLang="en-US" sz="2400" dirty="0">
                <a:latin typeface="ＭＳ Ｐゴシック" panose="020B0600070205080204" pitchFamily="50" charset="-128"/>
                <a:ea typeface="ＭＳ Ｐゴシック" panose="020B0600070205080204" pitchFamily="50" charset="-128"/>
              </a:rPr>
              <a:t>する。</a:t>
            </a:r>
            <a:endParaRPr kumimoji="1"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800" b="1" dirty="0">
                <a:latin typeface="ＭＳ Ｐゴシック" panose="020B0600070205080204" pitchFamily="50" charset="-128"/>
                <a:ea typeface="ＭＳ Ｐゴシック" panose="020B0600070205080204" pitchFamily="50" charset="-128"/>
              </a:rPr>
              <a:t>１．</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外部で避難生活</a:t>
            </a:r>
            <a:endParaRPr kumimoji="1"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・災害発生時に、ホテルに泊まったり、旅行へ出かける。</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・発災後に、被災地の外へ移動して生活する。</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・「避難所」で生活するのは最後の手段、道具・装備も準備</a:t>
            </a:r>
            <a:endParaRPr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800" b="1" dirty="0">
                <a:latin typeface="ＭＳ Ｐゴシック" panose="020B0600070205080204" pitchFamily="50" charset="-128"/>
                <a:ea typeface="ＭＳ Ｐゴシック" panose="020B0600070205080204" pitchFamily="50" charset="-128"/>
              </a:rPr>
              <a:t>２．</a:t>
            </a:r>
            <a:r>
              <a:rPr lang="ja-JP" altLang="en-US" sz="2800" b="1" dirty="0">
                <a:solidFill>
                  <a:srgbClr val="FF0000"/>
                </a:solidFill>
                <a:latin typeface="ＭＳ Ｐゴシック" panose="020B0600070205080204" pitchFamily="50" charset="-128"/>
                <a:ea typeface="ＭＳ Ｐゴシック" panose="020B0600070205080204" pitchFamily="50" charset="-128"/>
              </a:rPr>
              <a:t>自宅で在宅避難</a:t>
            </a:r>
            <a:endParaRPr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・建物と室内の安全対策を徹底し、自宅に留まれるように</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・ライフライン停止に備えた各種代替品を準備</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・自宅生活するために、飲料水や食料を備蓄</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1C9407D1-34A7-243C-D887-3C906852DA68}"/>
              </a:ext>
            </a:extLst>
          </p:cNvPr>
          <p:cNvSpPr txBox="1"/>
          <p:nvPr/>
        </p:nvSpPr>
        <p:spPr>
          <a:xfrm>
            <a:off x="10443411" y="6117021"/>
            <a:ext cx="1012865" cy="369332"/>
          </a:xfrm>
          <a:prstGeom prst="rect">
            <a:avLst/>
          </a:prstGeom>
          <a:noFill/>
        </p:spPr>
        <p:txBody>
          <a:bodyPr wrap="square" rtlCol="0">
            <a:spAutoFit/>
          </a:bodyPr>
          <a:lstStyle/>
          <a:p>
            <a:r>
              <a:rPr kumimoji="1" lang="ja-JP" altLang="en-US" dirty="0"/>
              <a:t>ー</a:t>
            </a:r>
            <a:r>
              <a:rPr kumimoji="1" lang="en-US" altLang="ja-JP" dirty="0"/>
              <a:t>17</a:t>
            </a:r>
            <a:r>
              <a:rPr kumimoji="1" lang="ja-JP" altLang="en-US" dirty="0"/>
              <a:t>ー</a:t>
            </a:r>
          </a:p>
        </p:txBody>
      </p:sp>
    </p:spTree>
    <p:extLst>
      <p:ext uri="{BB962C8B-B14F-4D97-AF65-F5344CB8AC3E}">
        <p14:creationId xmlns:p14="http://schemas.microsoft.com/office/powerpoint/2010/main" val="411231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597F4E-F782-0E24-8787-D7F30E7B0385}"/>
              </a:ext>
            </a:extLst>
          </p:cNvPr>
          <p:cNvSpPr>
            <a:spLocks noGrp="1"/>
          </p:cNvSpPr>
          <p:nvPr>
            <p:ph type="title"/>
          </p:nvPr>
        </p:nvSpPr>
        <p:spPr>
          <a:xfrm>
            <a:off x="838200" y="365126"/>
            <a:ext cx="6155724" cy="1018832"/>
          </a:xfrm>
          <a:solidFill>
            <a:srgbClr val="00B0F0">
              <a:alpha val="49000"/>
            </a:srgbClr>
          </a:solidFill>
        </p:spPr>
        <p:txBody>
          <a:bodyPr/>
          <a:lstStyle/>
          <a:p>
            <a:r>
              <a:rPr kumimoji="1" lang="ja-JP" altLang="en-US" dirty="0">
                <a:latin typeface="ＭＳ Ｐゴシック" panose="020B0600070205080204" pitchFamily="50" charset="-128"/>
                <a:ea typeface="ＭＳ Ｐゴシック" panose="020B0600070205080204" pitchFamily="50" charset="-128"/>
              </a:rPr>
              <a:t>避難所に行くかどうか</a:t>
            </a:r>
          </a:p>
        </p:txBody>
      </p:sp>
      <p:sp>
        <p:nvSpPr>
          <p:cNvPr id="4" name="テキスト ボックス 3">
            <a:extLst>
              <a:ext uri="{FF2B5EF4-FFF2-40B4-BE49-F238E27FC236}">
                <a16:creationId xmlns:a16="http://schemas.microsoft.com/office/drawing/2014/main" id="{EA221A05-A902-E17E-463D-63E4AC24EA8E}"/>
              </a:ext>
            </a:extLst>
          </p:cNvPr>
          <p:cNvSpPr txBox="1"/>
          <p:nvPr/>
        </p:nvSpPr>
        <p:spPr>
          <a:xfrm>
            <a:off x="432486" y="1680519"/>
            <a:ext cx="11195222" cy="4216539"/>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自宅が無事であれば、行く必要はなし</a:t>
            </a:r>
            <a:endParaRPr kumimoji="1" lang="en-US" altLang="ja-JP" sz="28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あくまでも</a:t>
            </a:r>
            <a:r>
              <a:rPr kumimoji="1" lang="ja-JP" altLang="en-US" sz="2400" b="1" dirty="0">
                <a:solidFill>
                  <a:srgbClr val="C00000"/>
                </a:solidFill>
                <a:latin typeface="ＭＳ Ｐゴシック" panose="020B0600070205080204" pitchFamily="50" charset="-128"/>
                <a:ea typeface="ＭＳ Ｐゴシック" panose="020B0600070205080204" pitchFamily="50" charset="-128"/>
              </a:rPr>
              <a:t>自宅での生活が困難</a:t>
            </a:r>
            <a:r>
              <a:rPr kumimoji="1" lang="ja-JP" altLang="en-US" sz="2400" dirty="0">
                <a:latin typeface="ＭＳ Ｐゴシック" panose="020B0600070205080204" pitchFamily="50" charset="-128"/>
                <a:ea typeface="ＭＳ Ｐゴシック" panose="020B0600070205080204" pitchFamily="50" charset="-128"/>
              </a:rPr>
              <a:t>になった方が、</a:t>
            </a:r>
            <a:r>
              <a:rPr kumimoji="1" lang="ja-JP" altLang="en-US" sz="2400" b="1" dirty="0">
                <a:solidFill>
                  <a:srgbClr val="C00000"/>
                </a:solidFill>
                <a:latin typeface="ＭＳ Ｐゴシック" panose="020B0600070205080204" pitchFamily="50" charset="-128"/>
                <a:ea typeface="ＭＳ Ｐゴシック" panose="020B0600070205080204" pitchFamily="50" charset="-128"/>
              </a:rPr>
              <a:t>一時的に</a:t>
            </a:r>
            <a:r>
              <a:rPr kumimoji="1" lang="ja-JP" altLang="en-US" sz="2400" dirty="0">
                <a:latin typeface="ＭＳ Ｐゴシック" panose="020B0600070205080204" pitchFamily="50" charset="-128"/>
                <a:ea typeface="ＭＳ Ｐゴシック" panose="020B0600070205080204" pitchFamily="50" charset="-128"/>
              </a:rPr>
              <a:t>身を寄せる場所</a:t>
            </a:r>
            <a:endParaRPr kumimoji="1"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指定避難所のメリットとしては</a:t>
            </a:r>
            <a:r>
              <a:rPr lang="ja-JP" altLang="en-US" sz="2400" dirty="0">
                <a:latin typeface="ＭＳ Ｐゴシック" panose="020B0600070205080204" pitchFamily="50" charset="-128"/>
                <a:ea typeface="ＭＳ Ｐゴシック" panose="020B0600070205080204" pitchFamily="50" charset="-128"/>
              </a:rPr>
              <a:t>安全性です。大規模な災害に命を守るため市町村により指定されています。</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ただ、狭い環境での生活、プライバシーが守られずストレスを感じる、衛生環境が悪化しやすいといったデメリットもあります。</a:t>
            </a:r>
            <a:endParaRPr kumimoji="1"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一方、在宅避難の場合は、ライフラインストップは直撃、物資・情報を得るのに困難、孤立といったデメリットがあるが、</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プライバシー</a:t>
            </a:r>
            <a:r>
              <a:rPr kumimoji="1" lang="ja-JP" altLang="en-US" sz="2400" dirty="0">
                <a:latin typeface="ＭＳ Ｐゴシック" panose="020B0600070205080204" pitchFamily="50" charset="-128"/>
                <a:ea typeface="ＭＳ Ｐゴシック" panose="020B0600070205080204" pitchFamily="50" charset="-128"/>
              </a:rPr>
              <a:t>保護、感染症リスク低い、ストレスが少ないといったメリットも。</a:t>
            </a:r>
          </a:p>
        </p:txBody>
      </p:sp>
      <p:sp>
        <p:nvSpPr>
          <p:cNvPr id="3" name="テキスト ボックス 2">
            <a:extLst>
              <a:ext uri="{FF2B5EF4-FFF2-40B4-BE49-F238E27FC236}">
                <a16:creationId xmlns:a16="http://schemas.microsoft.com/office/drawing/2014/main" id="{7FF5F829-40E4-EF90-671D-56B3DEE2D899}"/>
              </a:ext>
            </a:extLst>
          </p:cNvPr>
          <p:cNvSpPr txBox="1"/>
          <p:nvPr/>
        </p:nvSpPr>
        <p:spPr>
          <a:xfrm>
            <a:off x="10481911" y="6063916"/>
            <a:ext cx="1020277" cy="369332"/>
          </a:xfrm>
          <a:prstGeom prst="rect">
            <a:avLst/>
          </a:prstGeom>
          <a:noFill/>
        </p:spPr>
        <p:txBody>
          <a:bodyPr wrap="square" rtlCol="0">
            <a:spAutoFit/>
          </a:bodyPr>
          <a:lstStyle/>
          <a:p>
            <a:r>
              <a:rPr kumimoji="1" lang="ja-JP" altLang="en-US" dirty="0"/>
              <a:t>ー</a:t>
            </a:r>
            <a:r>
              <a:rPr kumimoji="1" lang="en-US" altLang="ja-JP" dirty="0"/>
              <a:t>18</a:t>
            </a:r>
            <a:r>
              <a:rPr kumimoji="1" lang="ja-JP" altLang="en-US" dirty="0"/>
              <a:t>－</a:t>
            </a:r>
          </a:p>
        </p:txBody>
      </p:sp>
    </p:spTree>
    <p:extLst>
      <p:ext uri="{BB962C8B-B14F-4D97-AF65-F5344CB8AC3E}">
        <p14:creationId xmlns:p14="http://schemas.microsoft.com/office/powerpoint/2010/main" val="351128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9FD7E0-BF8A-63FB-1DD2-3B0E19280D7E}"/>
              </a:ext>
            </a:extLst>
          </p:cNvPr>
          <p:cNvSpPr>
            <a:spLocks noGrp="1"/>
          </p:cNvSpPr>
          <p:nvPr>
            <p:ph type="title"/>
          </p:nvPr>
        </p:nvSpPr>
        <p:spPr>
          <a:xfrm>
            <a:off x="1348339" y="156708"/>
            <a:ext cx="4514850" cy="740457"/>
          </a:xfrm>
          <a:solidFill>
            <a:srgbClr val="00B0F0">
              <a:alpha val="48000"/>
            </a:srgbClr>
          </a:solidFill>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　在宅避難に備え</a:t>
            </a:r>
          </a:p>
        </p:txBody>
      </p:sp>
      <p:sp>
        <p:nvSpPr>
          <p:cNvPr id="3" name="テキスト ボックス 2">
            <a:extLst>
              <a:ext uri="{FF2B5EF4-FFF2-40B4-BE49-F238E27FC236}">
                <a16:creationId xmlns:a16="http://schemas.microsoft.com/office/drawing/2014/main" id="{78F81B74-7B23-72A1-2FE3-7E8187E12145}"/>
              </a:ext>
            </a:extLst>
          </p:cNvPr>
          <p:cNvSpPr txBox="1"/>
          <p:nvPr/>
        </p:nvSpPr>
        <p:spPr>
          <a:xfrm>
            <a:off x="1002024" y="1184003"/>
            <a:ext cx="8899452" cy="2769989"/>
          </a:xfrm>
          <a:prstGeom prst="rect">
            <a:avLst/>
          </a:prstGeom>
          <a:noFill/>
        </p:spPr>
        <p:txBody>
          <a:bodyPr wrap="squar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ライフラインの代替手段を準備する</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停電すると、地域や建物によって同時に断水する場合があるため準備が必要。</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またガスが生きていても、電気で動かすガス器具は使えない。</a:t>
            </a:r>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lang="ja-JP" altLang="en-US" sz="2800" dirty="0">
                <a:solidFill>
                  <a:srgbClr val="FF0000"/>
                </a:solidFill>
                <a:latin typeface="ＭＳ Ｐゴシック" panose="020B0600070205080204" pitchFamily="50" charset="-128"/>
                <a:ea typeface="ＭＳ Ｐゴシック" panose="020B0600070205080204" pitchFamily="50" charset="-128"/>
              </a:rPr>
              <a:t>日常備蓄とフェーズフリー</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・食品や日用品など消耗品は、在庫を少し多めに持ち補充しながら使う。</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・防災専用の道具ではなく、平時から活用できるアイテムを非常時にも使う。</a:t>
            </a:r>
            <a:endParaRPr lang="en-US" altLang="ja-JP" sz="2000" dirty="0">
              <a:latin typeface="ＭＳ Ｐゴシック" panose="020B0600070205080204" pitchFamily="50" charset="-128"/>
              <a:ea typeface="ＭＳ Ｐゴシック" panose="020B0600070205080204" pitchFamily="50" charset="-128"/>
            </a:endParaRPr>
          </a:p>
          <a:p>
            <a:endParaRPr kumimoji="1" lang="ja-JP" altLang="en-US" dirty="0"/>
          </a:p>
        </p:txBody>
      </p:sp>
      <p:pic>
        <p:nvPicPr>
          <p:cNvPr id="5" name="図 4">
            <a:extLst>
              <a:ext uri="{FF2B5EF4-FFF2-40B4-BE49-F238E27FC236}">
                <a16:creationId xmlns:a16="http://schemas.microsoft.com/office/drawing/2014/main" id="{8A8E6F68-6126-39A4-DBD2-193906D0B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02" y="3830881"/>
            <a:ext cx="9073096" cy="2785730"/>
          </a:xfrm>
          <a:prstGeom prst="rect">
            <a:avLst/>
          </a:prstGeom>
        </p:spPr>
      </p:pic>
      <p:sp>
        <p:nvSpPr>
          <p:cNvPr id="4" name="テキスト ボックス 3">
            <a:extLst>
              <a:ext uri="{FF2B5EF4-FFF2-40B4-BE49-F238E27FC236}">
                <a16:creationId xmlns:a16="http://schemas.microsoft.com/office/drawing/2014/main" id="{67A94DC5-CE0E-28AE-A236-F6F279421511}"/>
              </a:ext>
            </a:extLst>
          </p:cNvPr>
          <p:cNvSpPr txBox="1"/>
          <p:nvPr/>
        </p:nvSpPr>
        <p:spPr>
          <a:xfrm>
            <a:off x="10693667" y="6266045"/>
            <a:ext cx="1135781" cy="369332"/>
          </a:xfrm>
          <a:prstGeom prst="rect">
            <a:avLst/>
          </a:prstGeom>
          <a:noFill/>
        </p:spPr>
        <p:txBody>
          <a:bodyPr wrap="square" rtlCol="0">
            <a:spAutoFit/>
          </a:bodyPr>
          <a:lstStyle/>
          <a:p>
            <a:r>
              <a:rPr kumimoji="1" lang="ja-JP" altLang="en-US" dirty="0"/>
              <a:t>ー</a:t>
            </a:r>
            <a:r>
              <a:rPr kumimoji="1" lang="en-US" altLang="ja-JP" dirty="0"/>
              <a:t>19</a:t>
            </a:r>
            <a:r>
              <a:rPr kumimoji="1" lang="ja-JP" altLang="en-US" dirty="0"/>
              <a:t>ー</a:t>
            </a:r>
          </a:p>
        </p:txBody>
      </p:sp>
    </p:spTree>
    <p:extLst>
      <p:ext uri="{BB962C8B-B14F-4D97-AF65-F5344CB8AC3E}">
        <p14:creationId xmlns:p14="http://schemas.microsoft.com/office/powerpoint/2010/main" val="99622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D7B32D-8EAE-DB4D-7669-1FBA7727D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16" y="14296"/>
            <a:ext cx="11553567" cy="5981807"/>
          </a:xfrm>
          <a:prstGeom prst="rect">
            <a:avLst/>
          </a:prstGeom>
        </p:spPr>
      </p:pic>
      <p:sp>
        <p:nvSpPr>
          <p:cNvPr id="2" name="テキスト ボックス 1">
            <a:extLst>
              <a:ext uri="{FF2B5EF4-FFF2-40B4-BE49-F238E27FC236}">
                <a16:creationId xmlns:a16="http://schemas.microsoft.com/office/drawing/2014/main" id="{5B89D073-DB62-DDFA-AA4E-585D373B6EA3}"/>
              </a:ext>
            </a:extLst>
          </p:cNvPr>
          <p:cNvSpPr txBox="1"/>
          <p:nvPr/>
        </p:nvSpPr>
        <p:spPr>
          <a:xfrm>
            <a:off x="10384221" y="6285186"/>
            <a:ext cx="1366345" cy="369332"/>
          </a:xfrm>
          <a:prstGeom prst="rect">
            <a:avLst/>
          </a:prstGeom>
          <a:noFill/>
        </p:spPr>
        <p:txBody>
          <a:bodyPr wrap="square" rtlCol="0">
            <a:spAutoFit/>
          </a:bodyPr>
          <a:lstStyle/>
          <a:p>
            <a:r>
              <a:rPr kumimoji="1" lang="ja-JP" altLang="en-US" dirty="0"/>
              <a:t>ー２－</a:t>
            </a:r>
          </a:p>
        </p:txBody>
      </p:sp>
    </p:spTree>
    <p:extLst>
      <p:ext uri="{BB962C8B-B14F-4D97-AF65-F5344CB8AC3E}">
        <p14:creationId xmlns:p14="http://schemas.microsoft.com/office/powerpoint/2010/main" val="16083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552A89-BCDD-7166-06D3-9AC76A52F044}"/>
              </a:ext>
            </a:extLst>
          </p:cNvPr>
          <p:cNvSpPr>
            <a:spLocks noGrp="1"/>
          </p:cNvSpPr>
          <p:nvPr>
            <p:ph type="title"/>
          </p:nvPr>
        </p:nvSpPr>
        <p:spPr>
          <a:xfrm>
            <a:off x="838200" y="365126"/>
            <a:ext cx="7997456" cy="868252"/>
          </a:xfrm>
          <a:solidFill>
            <a:srgbClr val="00B0F0">
              <a:alpha val="50000"/>
            </a:srgbClr>
          </a:solidFill>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「死なない環境」は自助で作る</a:t>
            </a:r>
          </a:p>
        </p:txBody>
      </p:sp>
      <p:sp>
        <p:nvSpPr>
          <p:cNvPr id="3" name="テキスト ボックス 2">
            <a:extLst>
              <a:ext uri="{FF2B5EF4-FFF2-40B4-BE49-F238E27FC236}">
                <a16:creationId xmlns:a16="http://schemas.microsoft.com/office/drawing/2014/main" id="{CF9D2354-D429-F256-A90C-30F8835ADEA2}"/>
              </a:ext>
            </a:extLst>
          </p:cNvPr>
          <p:cNvSpPr txBox="1"/>
          <p:nvPr/>
        </p:nvSpPr>
        <p:spPr>
          <a:xfrm>
            <a:off x="485740" y="1327391"/>
            <a:ext cx="9981734" cy="2492990"/>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「即死」した人は、救いたくても救えない。</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発災直後、消防や自衛隊が出動できても、ご近所や自治会・町内会の防災対策が万全でも</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endParaRPr kumimoji="1" lang="en-US" altLang="ja-JP" dirty="0"/>
          </a:p>
          <a:p>
            <a:endParaRPr kumimoji="1" lang="ja-JP" altLang="en-US" dirty="0"/>
          </a:p>
        </p:txBody>
      </p:sp>
      <p:pic>
        <p:nvPicPr>
          <p:cNvPr id="5" name="図 4">
            <a:extLst>
              <a:ext uri="{FF2B5EF4-FFF2-40B4-BE49-F238E27FC236}">
                <a16:creationId xmlns:a16="http://schemas.microsoft.com/office/drawing/2014/main" id="{74451E54-1F2C-AC3B-1237-4033F6032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47808" y="-31778"/>
            <a:ext cx="3657599" cy="8868928"/>
          </a:xfrm>
          <a:prstGeom prst="rect">
            <a:avLst/>
          </a:prstGeom>
        </p:spPr>
      </p:pic>
      <p:sp>
        <p:nvSpPr>
          <p:cNvPr id="4" name="テキスト ボックス 3">
            <a:extLst>
              <a:ext uri="{FF2B5EF4-FFF2-40B4-BE49-F238E27FC236}">
                <a16:creationId xmlns:a16="http://schemas.microsoft.com/office/drawing/2014/main" id="{D2805690-B895-DA1F-5EED-548A454B97D6}"/>
              </a:ext>
            </a:extLst>
          </p:cNvPr>
          <p:cNvSpPr txBox="1"/>
          <p:nvPr/>
        </p:nvSpPr>
        <p:spPr>
          <a:xfrm>
            <a:off x="10096901" y="6304547"/>
            <a:ext cx="1780674" cy="369332"/>
          </a:xfrm>
          <a:prstGeom prst="rect">
            <a:avLst/>
          </a:prstGeom>
          <a:noFill/>
        </p:spPr>
        <p:txBody>
          <a:bodyPr wrap="square" rtlCol="0">
            <a:spAutoFit/>
          </a:bodyPr>
          <a:lstStyle/>
          <a:p>
            <a:r>
              <a:rPr kumimoji="1" lang="ja-JP" altLang="en-US" dirty="0"/>
              <a:t>ー</a:t>
            </a:r>
            <a:r>
              <a:rPr kumimoji="1" lang="en-US" altLang="ja-JP" dirty="0"/>
              <a:t>20</a:t>
            </a:r>
            <a:r>
              <a:rPr kumimoji="1" lang="ja-JP" altLang="en-US" dirty="0"/>
              <a:t>ー</a:t>
            </a:r>
          </a:p>
        </p:txBody>
      </p:sp>
    </p:spTree>
    <p:extLst>
      <p:ext uri="{BB962C8B-B14F-4D97-AF65-F5344CB8AC3E}">
        <p14:creationId xmlns:p14="http://schemas.microsoft.com/office/powerpoint/2010/main" val="285478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1F2418-F407-FF7D-D1A2-EA05CFCD03BD}"/>
              </a:ext>
            </a:extLst>
          </p:cNvPr>
          <p:cNvSpPr>
            <a:spLocks noGrp="1"/>
          </p:cNvSpPr>
          <p:nvPr>
            <p:ph type="title"/>
          </p:nvPr>
        </p:nvSpPr>
        <p:spPr>
          <a:xfrm>
            <a:off x="838200" y="365126"/>
            <a:ext cx="7463589" cy="970380"/>
          </a:xfrm>
          <a:solidFill>
            <a:srgbClr val="00B0F0">
              <a:alpha val="48000"/>
            </a:srgbClr>
          </a:solidFill>
        </p:spPr>
        <p:txBody>
          <a:bodyPr/>
          <a:lstStyle/>
          <a:p>
            <a:r>
              <a:rPr kumimoji="1" lang="ja-JP" altLang="en-US" dirty="0">
                <a:latin typeface="ＭＳ Ｐゴシック" panose="020B0600070205080204" pitchFamily="50" charset="-128"/>
                <a:ea typeface="ＭＳ Ｐゴシック" panose="020B0600070205080204" pitchFamily="50" charset="-128"/>
              </a:rPr>
              <a:t>「死なない環境」は自助で作る</a:t>
            </a:r>
            <a:endParaRPr kumimoji="1" lang="ja-JP" altLang="en-US" dirty="0"/>
          </a:p>
        </p:txBody>
      </p:sp>
      <p:pic>
        <p:nvPicPr>
          <p:cNvPr id="7" name="図 6">
            <a:extLst>
              <a:ext uri="{FF2B5EF4-FFF2-40B4-BE49-F238E27FC236}">
                <a16:creationId xmlns:a16="http://schemas.microsoft.com/office/drawing/2014/main" id="{D7C29E5C-9F2F-3B59-9725-CBF1851E1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69" y="1732546"/>
            <a:ext cx="8471998" cy="4398802"/>
          </a:xfrm>
          <a:prstGeom prst="rect">
            <a:avLst/>
          </a:prstGeom>
        </p:spPr>
      </p:pic>
      <p:sp>
        <p:nvSpPr>
          <p:cNvPr id="3" name="テキスト ボックス 2">
            <a:extLst>
              <a:ext uri="{FF2B5EF4-FFF2-40B4-BE49-F238E27FC236}">
                <a16:creationId xmlns:a16="http://schemas.microsoft.com/office/drawing/2014/main" id="{3DD9D98E-5A14-6BE8-3A61-A3B58142B0C4}"/>
              </a:ext>
            </a:extLst>
          </p:cNvPr>
          <p:cNvSpPr txBox="1"/>
          <p:nvPr/>
        </p:nvSpPr>
        <p:spPr>
          <a:xfrm>
            <a:off x="9962147" y="5977288"/>
            <a:ext cx="1546684" cy="369332"/>
          </a:xfrm>
          <a:prstGeom prst="rect">
            <a:avLst/>
          </a:prstGeom>
          <a:noFill/>
        </p:spPr>
        <p:txBody>
          <a:bodyPr wrap="square" rtlCol="0">
            <a:spAutoFit/>
          </a:bodyPr>
          <a:lstStyle/>
          <a:p>
            <a:r>
              <a:rPr kumimoji="1" lang="ja-JP" altLang="en-US" dirty="0"/>
              <a:t>ー</a:t>
            </a:r>
            <a:r>
              <a:rPr kumimoji="1" lang="en-US" altLang="ja-JP" dirty="0"/>
              <a:t>21</a:t>
            </a:r>
            <a:r>
              <a:rPr kumimoji="1" lang="ja-JP" altLang="en-US" dirty="0"/>
              <a:t>－</a:t>
            </a:r>
          </a:p>
        </p:txBody>
      </p:sp>
    </p:spTree>
    <p:extLst>
      <p:ext uri="{BB962C8B-B14F-4D97-AF65-F5344CB8AC3E}">
        <p14:creationId xmlns:p14="http://schemas.microsoft.com/office/powerpoint/2010/main" val="289544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AB7563C-BE57-DB83-B148-61175006C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4312" y="124102"/>
            <a:ext cx="6122635" cy="6609798"/>
          </a:xfrm>
          <a:prstGeom prst="rect">
            <a:avLst/>
          </a:prstGeom>
        </p:spPr>
      </p:pic>
      <p:sp>
        <p:nvSpPr>
          <p:cNvPr id="6" name="テキスト ボックス 5">
            <a:extLst>
              <a:ext uri="{FF2B5EF4-FFF2-40B4-BE49-F238E27FC236}">
                <a16:creationId xmlns:a16="http://schemas.microsoft.com/office/drawing/2014/main" id="{A3848320-E36E-0104-BA16-7E9753EE0A2A}"/>
              </a:ext>
            </a:extLst>
          </p:cNvPr>
          <p:cNvSpPr txBox="1"/>
          <p:nvPr/>
        </p:nvSpPr>
        <p:spPr>
          <a:xfrm>
            <a:off x="7286324" y="144379"/>
            <a:ext cx="4340659" cy="4708981"/>
          </a:xfrm>
          <a:prstGeom prst="rect">
            <a:avLst/>
          </a:prstGeom>
          <a:noFill/>
        </p:spPr>
        <p:txBody>
          <a:bodyPr wrap="square" rtlCol="0">
            <a:spAutoFit/>
          </a:bodyPr>
          <a:lstStyle/>
          <a:p>
            <a:pPr algn="just"/>
            <a:r>
              <a:rPr lang="ja-JP" altLang="en-US"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災害</a:t>
            </a:r>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関連死は、災害によるストレスや疲労持病の悪化、避難所生活の肉体的、精神的ストレスなどが原因で発生。</a:t>
            </a:r>
            <a:endParaRPr lang="en-US" altLang="ja-JP" sz="2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東日本大震災では</a:t>
            </a:r>
            <a:r>
              <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a:t>
            </a:r>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歳以上が</a:t>
            </a:r>
            <a:r>
              <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a:t>
            </a:r>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％、熊本地震で</a:t>
            </a:r>
            <a:r>
              <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a:t>
            </a:r>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％超となっている。</a:t>
            </a:r>
            <a:endPar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熊本の関連死の中で、</a:t>
            </a:r>
            <a:r>
              <a:rPr lang="ja-JP" altLang="en-US"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死亡時の場所は</a:t>
            </a:r>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病院に続き多いのが自宅で</a:t>
            </a:r>
            <a:r>
              <a:rPr lang="ja-JP" altLang="en-US"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約</a:t>
            </a:r>
            <a:r>
              <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a:t>
            </a:r>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en-US"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見守りナシ、支援なし、孤独死</a:t>
            </a:r>
            <a:r>
              <a:rPr lang="en-US" altLang="ja-JP" sz="20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市町村における避難所外での支援計画や見守りが極小の実態と高齢化が続く中で、厚労省は</a:t>
            </a:r>
            <a:r>
              <a:rPr lang="ja-JP" altLang="ja-JP" sz="2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在宅の被災者、要援護者の支援が重要！</a:t>
            </a:r>
            <a:r>
              <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としている。</a:t>
            </a:r>
          </a:p>
        </p:txBody>
      </p:sp>
      <p:sp>
        <p:nvSpPr>
          <p:cNvPr id="4" name="矢印: 下 3">
            <a:extLst>
              <a:ext uri="{FF2B5EF4-FFF2-40B4-BE49-F238E27FC236}">
                <a16:creationId xmlns:a16="http://schemas.microsoft.com/office/drawing/2014/main" id="{AE7294AB-65EE-103C-71C2-1D74E4A80A46}"/>
              </a:ext>
            </a:extLst>
          </p:cNvPr>
          <p:cNvSpPr/>
          <p:nvPr/>
        </p:nvSpPr>
        <p:spPr>
          <a:xfrm>
            <a:off x="8037094" y="4853360"/>
            <a:ext cx="423511" cy="4309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5ADE312-5CA9-F602-2534-B0B3B22F3461}"/>
              </a:ext>
            </a:extLst>
          </p:cNvPr>
          <p:cNvSpPr txBox="1"/>
          <p:nvPr/>
        </p:nvSpPr>
        <p:spPr>
          <a:xfrm>
            <a:off x="7440160" y="5388062"/>
            <a:ext cx="4032985" cy="1323439"/>
          </a:xfrm>
          <a:prstGeom prst="rect">
            <a:avLst/>
          </a:prstGeom>
          <a:noFill/>
          <a:ln>
            <a:solidFill>
              <a:schemeClr val="accent1"/>
            </a:solidFill>
          </a:ln>
        </p:spPr>
        <p:txBody>
          <a:bodyPr wrap="square" rtlCol="0">
            <a:spAutoFit/>
          </a:bodyPr>
          <a:lstStyle/>
          <a:p>
            <a:r>
              <a:rPr kumimoji="1" lang="ja-JP" altLang="en-US" sz="2000" b="1" dirty="0">
                <a:latin typeface="ＭＳ Ｐゴシック" panose="020B0600070205080204" pitchFamily="50" charset="-128"/>
                <a:ea typeface="ＭＳ Ｐゴシック" panose="020B0600070205080204" pitchFamily="50" charset="-128"/>
              </a:rPr>
              <a:t>　</a:t>
            </a:r>
            <a:r>
              <a:rPr kumimoji="1" lang="en-US" altLang="ja-JP" sz="2000" b="1" dirty="0">
                <a:latin typeface="ＭＳ Ｐゴシック" panose="020B0600070205080204" pitchFamily="50" charset="-128"/>
                <a:ea typeface="ＭＳ Ｐゴシック" panose="020B0600070205080204" pitchFamily="50" charset="-128"/>
              </a:rPr>
              <a:t>2023/5 </a:t>
            </a:r>
            <a:r>
              <a:rPr kumimoji="1" lang="ja-JP" altLang="en-US" sz="2000" b="1" dirty="0">
                <a:latin typeface="ＭＳ Ｐゴシック" panose="020B0600070205080204" pitchFamily="50" charset="-128"/>
                <a:ea typeface="ＭＳ Ｐゴシック" panose="020B0600070205080204" pitchFamily="50" charset="-128"/>
              </a:rPr>
              <a:t>防災基本法修正</a:t>
            </a:r>
            <a:endParaRPr kumimoji="1"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solidFill>
                  <a:srgbClr val="FF0000"/>
                </a:solidFill>
                <a:latin typeface="ＭＳ Ｐゴシック" panose="020B0600070205080204" pitchFamily="50" charset="-128"/>
                <a:ea typeface="ＭＳ Ｐゴシック" panose="020B0600070205080204" pitchFamily="50" charset="-128"/>
              </a:rPr>
              <a:t>災害ケースマネジメント</a:t>
            </a:r>
            <a:r>
              <a:rPr lang="ja-JP" altLang="en-US" sz="2000" b="1" dirty="0">
                <a:latin typeface="ＭＳ Ｐゴシック" panose="020B0600070205080204" pitchFamily="50" charset="-128"/>
                <a:ea typeface="ＭＳ Ｐゴシック" panose="020B0600070205080204" pitchFamily="50" charset="-128"/>
              </a:rPr>
              <a:t>などの被災者支援の</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仕組みの整備を！</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FD0E181-C2AD-5587-9407-63EF5FB75F43}"/>
              </a:ext>
            </a:extLst>
          </p:cNvPr>
          <p:cNvSpPr txBox="1"/>
          <p:nvPr/>
        </p:nvSpPr>
        <p:spPr>
          <a:xfrm>
            <a:off x="10530038" y="6333423"/>
            <a:ext cx="1270535" cy="380198"/>
          </a:xfrm>
          <a:prstGeom prst="rect">
            <a:avLst/>
          </a:prstGeom>
          <a:noFill/>
        </p:spPr>
        <p:txBody>
          <a:bodyPr wrap="square" rtlCol="0">
            <a:spAutoFit/>
          </a:bodyPr>
          <a:lstStyle/>
          <a:p>
            <a:r>
              <a:rPr lang="ja-JP" altLang="en-US" dirty="0"/>
              <a:t>ー</a:t>
            </a:r>
            <a:r>
              <a:rPr kumimoji="1" lang="en-US" altLang="ja-JP" dirty="0"/>
              <a:t>22</a:t>
            </a:r>
            <a:r>
              <a:rPr kumimoji="1" lang="ja-JP" altLang="en-US" dirty="0"/>
              <a:t>ー</a:t>
            </a:r>
          </a:p>
        </p:txBody>
      </p:sp>
    </p:spTree>
    <p:extLst>
      <p:ext uri="{BB962C8B-B14F-4D97-AF65-F5344CB8AC3E}">
        <p14:creationId xmlns:p14="http://schemas.microsoft.com/office/powerpoint/2010/main" val="1832996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954F1-C328-BA6B-F8C2-C23471CD8AEA}"/>
              </a:ext>
            </a:extLst>
          </p:cNvPr>
          <p:cNvSpPr>
            <a:spLocks noGrp="1"/>
          </p:cNvSpPr>
          <p:nvPr>
            <p:ph type="title"/>
          </p:nvPr>
        </p:nvSpPr>
        <p:spPr>
          <a:xfrm>
            <a:off x="838200" y="365126"/>
            <a:ext cx="7090611" cy="741780"/>
          </a:xfrm>
          <a:solidFill>
            <a:srgbClr val="00B0F0">
              <a:alpha val="51000"/>
            </a:srgbClr>
          </a:solidFill>
        </p:spPr>
        <p:txBody>
          <a:bodyPr/>
          <a:lstStyle/>
          <a:p>
            <a:r>
              <a:rPr kumimoji="1" lang="ja-JP" altLang="en-US" dirty="0">
                <a:latin typeface="ＭＳ Ｐゴシック" panose="020B0600070205080204" pitchFamily="50" charset="-128"/>
                <a:ea typeface="ＭＳ Ｐゴシック" panose="020B0600070205080204" pitchFamily="50" charset="-128"/>
              </a:rPr>
              <a:t>被災者支援の法制化の動き</a:t>
            </a:r>
          </a:p>
        </p:txBody>
      </p:sp>
      <p:sp>
        <p:nvSpPr>
          <p:cNvPr id="4" name="テキスト ボックス 3">
            <a:extLst>
              <a:ext uri="{FF2B5EF4-FFF2-40B4-BE49-F238E27FC236}">
                <a16:creationId xmlns:a16="http://schemas.microsoft.com/office/drawing/2014/main" id="{AD8300FD-299A-7ECF-1598-D015620D7616}"/>
              </a:ext>
            </a:extLst>
          </p:cNvPr>
          <p:cNvSpPr txBox="1"/>
          <p:nvPr/>
        </p:nvSpPr>
        <p:spPr>
          <a:xfrm>
            <a:off x="417095" y="1323474"/>
            <a:ext cx="11357810" cy="4924425"/>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１．</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避難行動要援護者の個別避難計画作成の義務化　　　　</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kumimoji="1" lang="ja-JP" altLang="en-US" sz="2000" dirty="0">
                <a:latin typeface="ＭＳ Ｐゴシック" panose="020B0600070205080204" pitchFamily="50" charset="-128"/>
                <a:ea typeface="ＭＳ Ｐゴシック" panose="020B0600070205080204" pitchFamily="50" charset="-128"/>
              </a:rPr>
              <a:t>令和</a:t>
            </a:r>
            <a:r>
              <a:rPr kumimoji="1" lang="en-US" altLang="ja-JP" sz="2000" dirty="0">
                <a:latin typeface="ＭＳ Ｐゴシック" panose="020B0600070205080204" pitchFamily="50" charset="-128"/>
                <a:ea typeface="ＭＳ Ｐゴシック" panose="020B0600070205080204" pitchFamily="50" charset="-128"/>
              </a:rPr>
              <a:t>3(2021)</a:t>
            </a:r>
            <a:r>
              <a:rPr kumimoji="1" lang="ja-JP" altLang="en-US" sz="2000" dirty="0">
                <a:latin typeface="ＭＳ Ｐゴシック" panose="020B0600070205080204" pitchFamily="50" charset="-128"/>
                <a:ea typeface="ＭＳ Ｐゴシック" panose="020B0600070205080204" pitchFamily="50" charset="-128"/>
              </a:rPr>
              <a:t>年５月</a:t>
            </a:r>
            <a:r>
              <a:rPr lang="ja-JP" altLang="en-US" sz="2000" dirty="0">
                <a:latin typeface="ＭＳ Ｐゴシック" panose="020B0600070205080204" pitchFamily="50" charset="-128"/>
                <a:ea typeface="ＭＳ Ｐゴシック" panose="020B0600070205080204" pitchFamily="50" charset="-128"/>
              </a:rPr>
              <a:t>災害対策基本法改正　市町村に作成義務化</a:t>
            </a:r>
            <a:endParaRPr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対象者の避難支援の確保として、個人とともに、自主組織や自治会も期待されている。</a:t>
            </a:r>
            <a:endParaRPr kumimoji="1"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・この改正に伴い、福祉避難所ガイドライン（直接避難の方向）改正</a:t>
            </a:r>
            <a:endParaRPr lang="en-US" altLang="ja-JP" sz="2000" dirty="0">
              <a:latin typeface="ＭＳ Ｐゴシック" panose="020B0600070205080204" pitchFamily="50" charset="-128"/>
              <a:ea typeface="ＭＳ Ｐゴシック" panose="020B0600070205080204" pitchFamily="50" charset="-128"/>
            </a:endParaRPr>
          </a:p>
          <a:p>
            <a:r>
              <a:rPr kumimoji="1" lang="ja-JP" altLang="en-US" sz="2000" dirty="0">
                <a:latin typeface="ＭＳ Ｐゴシック" panose="020B0600070205080204" pitchFamily="50" charset="-128"/>
                <a:ea typeface="ＭＳ Ｐゴシック" panose="020B0600070205080204" pitchFamily="50" charset="-128"/>
              </a:rPr>
              <a:t>　　・</a:t>
            </a:r>
            <a:r>
              <a:rPr kumimoji="1" lang="ja-JP" altLang="en-US" sz="2000" dirty="0">
                <a:latin typeface="ＭＳ Ｐゴシック" panose="020B0600070205080204" pitchFamily="50" charset="-128"/>
                <a:ea typeface="ＭＳ Ｐゴシック" panose="020B0600070205080204" pitchFamily="50" charset="-128"/>
                <a:hlinkClick r:id="rId2"/>
              </a:rPr>
              <a:t>横浜市の計画</a:t>
            </a:r>
            <a:endParaRPr kumimoji="1"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２．</a:t>
            </a:r>
            <a:r>
              <a:rPr kumimoji="1" lang="ja-JP" altLang="en-US" sz="2800" dirty="0">
                <a:solidFill>
                  <a:srgbClr val="FF0000"/>
                </a:solidFill>
                <a:latin typeface="ＭＳ Ｐゴシック" panose="020B0600070205080204" pitchFamily="50" charset="-128"/>
                <a:ea typeface="ＭＳ Ｐゴシック" panose="020B0600070205080204" pitchFamily="50" charset="-128"/>
              </a:rPr>
              <a:t>災害ケースマネジメントの仕組みの整備</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・令和５</a:t>
            </a:r>
            <a:r>
              <a:rPr lang="en-US" altLang="ja-JP" sz="2000" dirty="0">
                <a:latin typeface="ＭＳ Ｐゴシック" panose="020B0600070205080204" pitchFamily="50" charset="-128"/>
                <a:ea typeface="ＭＳ Ｐゴシック" panose="020B0600070205080204" pitchFamily="50" charset="-128"/>
              </a:rPr>
              <a:t>(2023)</a:t>
            </a:r>
            <a:r>
              <a:rPr lang="ja-JP" altLang="en-US" sz="2000" dirty="0">
                <a:latin typeface="ＭＳ Ｐゴシック" panose="020B0600070205080204" pitchFamily="50" charset="-128"/>
                <a:ea typeface="ＭＳ Ｐゴシック" panose="020B0600070205080204" pitchFamily="50" charset="-128"/>
              </a:rPr>
              <a:t>年５月　防災基本計画修正 </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・熊本地震での関連死のうち、３か月以内に亡くなった方は</a:t>
            </a:r>
            <a:r>
              <a:rPr lang="en-US" altLang="ja-JP" sz="2000" dirty="0">
                <a:latin typeface="ＭＳ Ｐゴシック" panose="020B0600070205080204" pitchFamily="50" charset="-128"/>
                <a:ea typeface="ＭＳ Ｐゴシック" panose="020B0600070205080204" pitchFamily="50" charset="-128"/>
              </a:rPr>
              <a:t>176</a:t>
            </a:r>
            <a:r>
              <a:rPr lang="ja-JP" altLang="en-US" sz="2000" dirty="0">
                <a:latin typeface="ＭＳ Ｐゴシック" panose="020B0600070205080204" pitchFamily="50" charset="-128"/>
                <a:ea typeface="ＭＳ Ｐゴシック" panose="020B0600070205080204" pitchFamily="50" charset="-128"/>
              </a:rPr>
              <a:t>名で約</a:t>
            </a:r>
            <a:r>
              <a:rPr lang="en-US" altLang="ja-JP" sz="2000" dirty="0">
                <a:latin typeface="ＭＳ Ｐゴシック" panose="020B0600070205080204" pitchFamily="50" charset="-128"/>
                <a:ea typeface="ＭＳ Ｐゴシック" panose="020B0600070205080204" pitchFamily="50" charset="-128"/>
              </a:rPr>
              <a:t>80</a:t>
            </a:r>
            <a:r>
              <a:rPr lang="ja-JP" altLang="en-US" sz="2000" dirty="0">
                <a:latin typeface="ＭＳ Ｐゴシック" panose="020B0600070205080204" pitchFamily="50" charset="-128"/>
                <a:ea typeface="ＭＳ Ｐゴシック" panose="020B0600070205080204" pitchFamily="50" charset="-128"/>
              </a:rPr>
              <a:t>％</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ja-JP" altLang="en-US" sz="2000" b="0" i="0" dirty="0">
                <a:solidFill>
                  <a:srgbClr val="333333"/>
                </a:solidFill>
                <a:effectLst/>
                <a:latin typeface="ＭＳ Ｐゴシック" panose="020B0600070205080204" pitchFamily="50" charset="-128"/>
                <a:ea typeface="ＭＳ Ｐゴシック" panose="020B0600070205080204" pitchFamily="50" charset="-128"/>
              </a:rPr>
              <a:t>被災者一人ひとりの被災状況や生活状況の課題等を個別の相談等により把握した上で、必要に応じ</a:t>
            </a:r>
            <a:endParaRPr lang="en-US" altLang="ja-JP" sz="2000" b="0" i="0" dirty="0">
              <a:solidFill>
                <a:srgbClr val="333333"/>
              </a:solidFill>
              <a:effectLst/>
              <a:latin typeface="ＭＳ Ｐゴシック" panose="020B0600070205080204" pitchFamily="50" charset="-128"/>
              <a:ea typeface="ＭＳ Ｐゴシック" panose="020B0600070205080204" pitchFamily="50" charset="-128"/>
            </a:endParaRPr>
          </a:p>
          <a:p>
            <a:r>
              <a:rPr lang="ja-JP" altLang="en-US" sz="2000" dirty="0">
                <a:solidFill>
                  <a:srgbClr val="333333"/>
                </a:solidFill>
                <a:latin typeface="ＭＳ Ｐゴシック" panose="020B0600070205080204" pitchFamily="50" charset="-128"/>
                <a:ea typeface="ＭＳ Ｐゴシック" panose="020B0600070205080204" pitchFamily="50" charset="-128"/>
              </a:rPr>
              <a:t>      </a:t>
            </a:r>
            <a:r>
              <a:rPr lang="ja-JP" altLang="en-US" sz="2000" b="0" i="0" dirty="0">
                <a:solidFill>
                  <a:srgbClr val="333333"/>
                </a:solidFill>
                <a:effectLst/>
                <a:latin typeface="ＭＳ Ｐゴシック" panose="020B0600070205080204" pitchFamily="50" charset="-128"/>
                <a:ea typeface="ＭＳ Ｐゴシック" panose="020B0600070205080204" pitchFamily="50" charset="-128"/>
              </a:rPr>
              <a:t>専門的な能力をもつ関係者と連携しながら、当該課題等の解消に向けて継続的に支援することにより</a:t>
            </a:r>
            <a:endParaRPr lang="en-US" altLang="ja-JP" sz="2000" b="0" i="0" dirty="0">
              <a:solidFill>
                <a:srgbClr val="333333"/>
              </a:solidFill>
              <a:effectLst/>
              <a:latin typeface="ＭＳ Ｐゴシック" panose="020B0600070205080204" pitchFamily="50" charset="-128"/>
              <a:ea typeface="ＭＳ Ｐゴシック" panose="020B0600070205080204" pitchFamily="50" charset="-128"/>
            </a:endParaRPr>
          </a:p>
          <a:p>
            <a:r>
              <a:rPr lang="en-US" altLang="ja-JP" sz="2000" dirty="0">
                <a:solidFill>
                  <a:srgbClr val="333333"/>
                </a:solidFill>
                <a:latin typeface="ＭＳ Ｐゴシック" panose="020B0600070205080204" pitchFamily="50" charset="-128"/>
                <a:ea typeface="ＭＳ Ｐゴシック" panose="020B0600070205080204" pitchFamily="50" charset="-128"/>
              </a:rPr>
              <a:t>      </a:t>
            </a:r>
            <a:r>
              <a:rPr lang="ja-JP" altLang="en-US" sz="2000" b="0" i="0" dirty="0">
                <a:solidFill>
                  <a:srgbClr val="333333"/>
                </a:solidFill>
                <a:effectLst/>
                <a:latin typeface="ＭＳ Ｐゴシック" panose="020B0600070205080204" pitchFamily="50" charset="-128"/>
                <a:ea typeface="ＭＳ Ｐゴシック" panose="020B0600070205080204" pitchFamily="50" charset="-128"/>
              </a:rPr>
              <a:t>被災者の自立・生活再建が進むようにマネジメントする取組</a:t>
            </a:r>
            <a:endParaRPr lang="en-US" altLang="ja-JP" sz="2000" b="0" i="0" dirty="0">
              <a:solidFill>
                <a:srgbClr val="333333"/>
              </a:solidFill>
              <a:effectLst/>
              <a:latin typeface="ＭＳ Ｐゴシック" panose="020B0600070205080204" pitchFamily="50" charset="-128"/>
              <a:ea typeface="ＭＳ Ｐゴシック" panose="020B0600070205080204" pitchFamily="50" charset="-128"/>
            </a:endParaRPr>
          </a:p>
          <a:p>
            <a:endParaRPr lang="en-US" altLang="ja-JP" sz="2000" b="0" i="0" dirty="0">
              <a:solidFill>
                <a:srgbClr val="333333"/>
              </a:solidFill>
              <a:effectLst/>
              <a:latin typeface="ＭＳ Ｐゴシック" panose="020B0600070205080204" pitchFamily="50" charset="-128"/>
              <a:ea typeface="ＭＳ Ｐゴシック" panose="020B0600070205080204" pitchFamily="50" charset="-128"/>
            </a:endParaRPr>
          </a:p>
          <a:p>
            <a:r>
              <a:rPr lang="ja-JP" altLang="en-US" sz="2000" dirty="0">
                <a:solidFill>
                  <a:srgbClr val="333333"/>
                </a:solidFill>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在宅避難者等は、実態上その状況把握が難しく、 支援の手が届かない場合も想定される</a:t>
            </a:r>
            <a:r>
              <a:rPr lang="ja-JP" altLang="en-US" sz="2000" dirty="0"/>
              <a:t>。</a:t>
            </a:r>
            <a:endParaRPr lang="en-US" altLang="ja-JP" sz="200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3" name="テキスト ボックス 2">
            <a:extLst>
              <a:ext uri="{FF2B5EF4-FFF2-40B4-BE49-F238E27FC236}">
                <a16:creationId xmlns:a16="http://schemas.microsoft.com/office/drawing/2014/main" id="{2F132476-6012-95FC-F672-AE28C8C458CF}"/>
              </a:ext>
            </a:extLst>
          </p:cNvPr>
          <p:cNvSpPr txBox="1"/>
          <p:nvPr/>
        </p:nvSpPr>
        <p:spPr>
          <a:xfrm>
            <a:off x="10424159" y="6247898"/>
            <a:ext cx="1164657" cy="369332"/>
          </a:xfrm>
          <a:prstGeom prst="rect">
            <a:avLst/>
          </a:prstGeom>
          <a:noFill/>
        </p:spPr>
        <p:txBody>
          <a:bodyPr wrap="square" rtlCol="0">
            <a:spAutoFit/>
          </a:bodyPr>
          <a:lstStyle/>
          <a:p>
            <a:r>
              <a:rPr kumimoji="1" lang="ja-JP" altLang="en-US" dirty="0"/>
              <a:t>ー</a:t>
            </a:r>
            <a:r>
              <a:rPr kumimoji="1" lang="en-US" altLang="ja-JP" dirty="0"/>
              <a:t>23</a:t>
            </a:r>
            <a:r>
              <a:rPr kumimoji="1" lang="ja-JP" altLang="en-US" dirty="0"/>
              <a:t>ー</a:t>
            </a:r>
          </a:p>
        </p:txBody>
      </p:sp>
    </p:spTree>
    <p:extLst>
      <p:ext uri="{BB962C8B-B14F-4D97-AF65-F5344CB8AC3E}">
        <p14:creationId xmlns:p14="http://schemas.microsoft.com/office/powerpoint/2010/main" val="3000726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0D4AB1B-E852-1D8A-C0CC-1732354DE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5" y="240632"/>
            <a:ext cx="7038844" cy="3752248"/>
          </a:xfrm>
          <a:prstGeom prst="rect">
            <a:avLst/>
          </a:prstGeom>
        </p:spPr>
      </p:pic>
      <p:sp>
        <p:nvSpPr>
          <p:cNvPr id="2" name="テキスト ボックス 1">
            <a:extLst>
              <a:ext uri="{FF2B5EF4-FFF2-40B4-BE49-F238E27FC236}">
                <a16:creationId xmlns:a16="http://schemas.microsoft.com/office/drawing/2014/main" id="{B83E553B-DE93-0CD3-9B9A-A3394DE49213}"/>
              </a:ext>
            </a:extLst>
          </p:cNvPr>
          <p:cNvSpPr txBox="1"/>
          <p:nvPr/>
        </p:nvSpPr>
        <p:spPr>
          <a:xfrm>
            <a:off x="7203441" y="499732"/>
            <a:ext cx="4602078" cy="4062651"/>
          </a:xfrm>
          <a:prstGeom prst="rect">
            <a:avLst/>
          </a:prstGeom>
          <a:noFill/>
        </p:spPr>
        <p:txBody>
          <a:bodyPr wrap="square" rtlCol="0">
            <a:spAutoFit/>
          </a:bodyPr>
          <a:lstStyle/>
          <a:p>
            <a:r>
              <a:rPr lang="ja-JP" altLang="en-US" sz="2400" b="0" i="0" dirty="0">
                <a:solidFill>
                  <a:srgbClr val="333333"/>
                </a:solidFill>
                <a:effectLst/>
                <a:latin typeface="ＭＳ Ｐゴシック" panose="020B0600070205080204" pitchFamily="50" charset="-128"/>
                <a:ea typeface="ＭＳ Ｐゴシック" panose="020B0600070205080204" pitchFamily="50" charset="-128"/>
              </a:rPr>
              <a:t>東日本大震災の教訓として、障害者、高齢者、外国人、妊産婦等の方々について、情報提供、避難、避難生活等様々な場面で対応が不十分な場面があったことを受け、市町村でのその名簿作成の義務化に。</a:t>
            </a:r>
            <a:endParaRPr lang="en-US" altLang="ja-JP" sz="2400" b="0" i="0" dirty="0">
              <a:solidFill>
                <a:srgbClr val="333333"/>
              </a:solidFill>
              <a:effectLst/>
              <a:latin typeface="ＭＳ Ｐゴシック" panose="020B0600070205080204" pitchFamily="50" charset="-128"/>
              <a:ea typeface="ＭＳ Ｐゴシック" panose="020B0600070205080204" pitchFamily="50" charset="-128"/>
            </a:endParaRPr>
          </a:p>
          <a:p>
            <a:r>
              <a:rPr lang="ja-JP" altLang="en-US" sz="2400" dirty="0">
                <a:solidFill>
                  <a:srgbClr val="333333"/>
                </a:solidFill>
                <a:latin typeface="ＭＳ Ｐゴシック" panose="020B0600070205080204" pitchFamily="50" charset="-128"/>
                <a:ea typeface="ＭＳ Ｐゴシック" panose="020B0600070205080204" pitchFamily="50" charset="-128"/>
              </a:rPr>
              <a:t>地域でその名簿提供を平時に受け、災害時の安否確認、避難支援に繋げる。</a:t>
            </a:r>
            <a:endParaRPr lang="en-US" altLang="ja-JP" sz="2400" dirty="0">
              <a:solidFill>
                <a:srgbClr val="333333"/>
              </a:solidFill>
              <a:latin typeface="ＭＳ Ｐゴシック" panose="020B0600070205080204" pitchFamily="50" charset="-128"/>
              <a:ea typeface="ＭＳ Ｐゴシック" panose="020B0600070205080204" pitchFamily="50" charset="-128"/>
            </a:endParaRPr>
          </a:p>
          <a:p>
            <a:endParaRPr lang="en-US" altLang="ja-JP" dirty="0"/>
          </a:p>
        </p:txBody>
      </p:sp>
      <p:sp>
        <p:nvSpPr>
          <p:cNvPr id="3" name="テキスト ボックス 2">
            <a:extLst>
              <a:ext uri="{FF2B5EF4-FFF2-40B4-BE49-F238E27FC236}">
                <a16:creationId xmlns:a16="http://schemas.microsoft.com/office/drawing/2014/main" id="{3A42C836-A27E-C053-6636-FDDC0515F3D5}"/>
              </a:ext>
            </a:extLst>
          </p:cNvPr>
          <p:cNvSpPr txBox="1"/>
          <p:nvPr/>
        </p:nvSpPr>
        <p:spPr>
          <a:xfrm>
            <a:off x="0" y="4335811"/>
            <a:ext cx="5894001" cy="1569660"/>
          </a:xfrm>
          <a:prstGeom prst="rect">
            <a:avLst/>
          </a:prstGeom>
          <a:noFill/>
        </p:spPr>
        <p:txBody>
          <a:bodyPr wrap="square" rtlCol="0">
            <a:spAutoFit/>
          </a:bodyPr>
          <a:lstStyle/>
          <a:p>
            <a:r>
              <a:rPr kumimoji="1" lang="ja-JP" altLang="en-US" sz="2400" b="1" dirty="0"/>
              <a:t>　横浜市の</a:t>
            </a:r>
            <a:r>
              <a:rPr kumimoji="1" lang="ja-JP" altLang="en-US" sz="2400" b="1" dirty="0">
                <a:hlinkClick r:id="rId3"/>
              </a:rPr>
              <a:t>災害時要援護者の取組み</a:t>
            </a:r>
            <a:endParaRPr kumimoji="1" lang="en-US" altLang="ja-JP" sz="2400" b="1" dirty="0"/>
          </a:p>
          <a:p>
            <a:r>
              <a:rPr kumimoji="1" lang="en-US" altLang="ja-JP" sz="2400" b="1" dirty="0"/>
              <a:t> </a:t>
            </a:r>
            <a:r>
              <a:rPr kumimoji="1" lang="ja-JP" altLang="en-US" sz="2400" b="1" dirty="0"/>
              <a:t>　</a:t>
            </a:r>
            <a:r>
              <a:rPr kumimoji="1" lang="en-US" altLang="ja-JP" sz="2400" b="1" dirty="0"/>
              <a:t>1</a:t>
            </a:r>
            <a:r>
              <a:rPr kumimoji="1" lang="ja-JP" altLang="en-US" sz="2400" b="1" dirty="0"/>
              <a:t>．手上げ方式</a:t>
            </a:r>
            <a:endParaRPr kumimoji="1" lang="en-US" altLang="ja-JP" sz="2400" b="1" dirty="0"/>
          </a:p>
          <a:p>
            <a:r>
              <a:rPr lang="ja-JP" altLang="en-US" sz="2400" b="1" dirty="0"/>
              <a:t>　２．同意方式</a:t>
            </a:r>
            <a:endParaRPr lang="en-US" altLang="ja-JP" sz="2400" b="1" dirty="0"/>
          </a:p>
          <a:p>
            <a:r>
              <a:rPr kumimoji="1" lang="ja-JP" altLang="en-US" sz="2400" b="1" dirty="0"/>
              <a:t>　３．情報共有方式</a:t>
            </a:r>
          </a:p>
        </p:txBody>
      </p:sp>
      <p:sp>
        <p:nvSpPr>
          <p:cNvPr id="4" name="テキスト ボックス 3">
            <a:extLst>
              <a:ext uri="{FF2B5EF4-FFF2-40B4-BE49-F238E27FC236}">
                <a16:creationId xmlns:a16="http://schemas.microsoft.com/office/drawing/2014/main" id="{E934683F-5D69-87EC-7A3D-C722B911810D}"/>
              </a:ext>
            </a:extLst>
          </p:cNvPr>
          <p:cNvSpPr txBox="1"/>
          <p:nvPr/>
        </p:nvSpPr>
        <p:spPr>
          <a:xfrm>
            <a:off x="5639762" y="4335811"/>
            <a:ext cx="6165757" cy="2308324"/>
          </a:xfrm>
          <a:prstGeom prst="rect">
            <a:avLst/>
          </a:prstGeom>
          <a:solidFill>
            <a:srgbClr val="00B0F0">
              <a:alpha val="9000"/>
            </a:srgbClr>
          </a:solidFill>
          <a:ln w="15875">
            <a:solidFill>
              <a:srgbClr val="00B0F0">
                <a:alpha val="10000"/>
              </a:srgbClr>
            </a:solidFill>
          </a:ln>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各地域で、市の災害時要援護者の取組を導入をすることで、発災時の犠牲者、さらに災害関連死の削減に大きく寄与することになります。さらにこの活動が「災害ケースマネジメント」取組の地域における共助の一端に繋がりますので、ご一考を！。</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7" name="矢印: 右 6">
            <a:extLst>
              <a:ext uri="{FF2B5EF4-FFF2-40B4-BE49-F238E27FC236}">
                <a16:creationId xmlns:a16="http://schemas.microsoft.com/office/drawing/2014/main" id="{6641B750-58B7-8BA0-90E9-BAC07EE12E52}"/>
              </a:ext>
            </a:extLst>
          </p:cNvPr>
          <p:cNvSpPr/>
          <p:nvPr/>
        </p:nvSpPr>
        <p:spPr>
          <a:xfrm>
            <a:off x="3869356" y="5120641"/>
            <a:ext cx="1424539" cy="500513"/>
          </a:xfrm>
          <a:prstGeom prst="rightArrow">
            <a:avLst>
              <a:gd name="adj1" fmla="val 5822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098EC08-EEAF-D436-7AB2-C8E91D89E8CA}"/>
              </a:ext>
            </a:extLst>
          </p:cNvPr>
          <p:cNvSpPr txBox="1"/>
          <p:nvPr/>
        </p:nvSpPr>
        <p:spPr>
          <a:xfrm>
            <a:off x="10915047" y="6358268"/>
            <a:ext cx="890471" cy="369332"/>
          </a:xfrm>
          <a:prstGeom prst="rect">
            <a:avLst/>
          </a:prstGeom>
          <a:noFill/>
        </p:spPr>
        <p:txBody>
          <a:bodyPr wrap="square" rtlCol="0">
            <a:spAutoFit/>
          </a:bodyPr>
          <a:lstStyle/>
          <a:p>
            <a:r>
              <a:rPr kumimoji="1" lang="ja-JP" altLang="en-US" dirty="0"/>
              <a:t>ー</a:t>
            </a:r>
            <a:r>
              <a:rPr kumimoji="1" lang="en-US" altLang="ja-JP" dirty="0"/>
              <a:t>24-</a:t>
            </a:r>
            <a:endParaRPr kumimoji="1" lang="ja-JP" altLang="en-US" dirty="0"/>
          </a:p>
        </p:txBody>
      </p:sp>
    </p:spTree>
    <p:extLst>
      <p:ext uri="{BB962C8B-B14F-4D97-AF65-F5344CB8AC3E}">
        <p14:creationId xmlns:p14="http://schemas.microsoft.com/office/powerpoint/2010/main" val="246412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C6B89-0449-EEF4-ADA6-5A48F6C2F8C2}"/>
              </a:ext>
            </a:extLst>
          </p:cNvPr>
          <p:cNvSpPr>
            <a:spLocks noGrp="1"/>
          </p:cNvSpPr>
          <p:nvPr>
            <p:ph type="title"/>
          </p:nvPr>
        </p:nvSpPr>
        <p:spPr>
          <a:xfrm>
            <a:off x="952901" y="147968"/>
            <a:ext cx="7330698" cy="771246"/>
          </a:xfrm>
          <a:solidFill>
            <a:schemeClr val="accent1">
              <a:alpha val="25000"/>
            </a:schemeClr>
          </a:solidFill>
        </p:spPr>
        <p:txBody>
          <a:bodyPr>
            <a:normAutofit fontScale="90000"/>
          </a:bodyPr>
          <a:lstStyle/>
          <a:p>
            <a:pPr algn="ct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被災者に関する各種支援制度</a:t>
            </a:r>
            <a:br>
              <a:rPr kumimoji="1" lang="en-US" altLang="ja-JP" sz="2700" dirty="0"/>
            </a:br>
            <a:endParaRPr kumimoji="1" lang="ja-JP" altLang="en-US" dirty="0"/>
          </a:p>
        </p:txBody>
      </p:sp>
      <p:sp>
        <p:nvSpPr>
          <p:cNvPr id="4" name="テキスト ボックス 3">
            <a:extLst>
              <a:ext uri="{FF2B5EF4-FFF2-40B4-BE49-F238E27FC236}">
                <a16:creationId xmlns:a16="http://schemas.microsoft.com/office/drawing/2014/main" id="{DCD135A0-5EAC-4A0D-97AB-17A8A532ADF7}"/>
              </a:ext>
            </a:extLst>
          </p:cNvPr>
          <p:cNvSpPr txBox="1"/>
          <p:nvPr/>
        </p:nvSpPr>
        <p:spPr>
          <a:xfrm>
            <a:off x="644892" y="1225689"/>
            <a:ext cx="11547108" cy="5632311"/>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　災害で被災すると、これからどうやって住まいを再建し、生活全体を取り戻していくか、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悩みの声が溢れます。そんな時に助けになる法律や制度があります。</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被災者の生活再建への取組みを支援するため、国・地方自治体は各種の法律・支援</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制度を用意しています。生活再建への「</a:t>
            </a:r>
            <a:r>
              <a:rPr lang="ja-JP" altLang="en-US" sz="2400" dirty="0">
                <a:solidFill>
                  <a:srgbClr val="FF0000"/>
                </a:solidFill>
                <a:latin typeface="ＭＳ Ｐゴシック" panose="020B0600070205080204" pitchFamily="50" charset="-128"/>
                <a:ea typeface="ＭＳ Ｐゴシック" panose="020B0600070205080204" pitchFamily="50" charset="-128"/>
              </a:rPr>
              <a:t>知識の備え</a:t>
            </a:r>
            <a:r>
              <a:rPr lang="ja-JP" altLang="en-US" sz="2400" dirty="0">
                <a:latin typeface="ＭＳ Ｐゴシック" panose="020B0600070205080204" pitchFamily="50" charset="-128"/>
                <a:ea typeface="ＭＳ Ｐゴシック" panose="020B0600070205080204" pitchFamily="50" charset="-128"/>
              </a:rPr>
              <a:t>」です。</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b="1" dirty="0">
                <a:latin typeface="ＭＳ Ｐゴシック" panose="020B0600070205080204" pitchFamily="50" charset="-128"/>
                <a:ea typeface="ＭＳ Ｐゴシック" panose="020B0600070205080204" pitchFamily="50" charset="-128"/>
              </a:rPr>
              <a:t>罹災証明書（</a:t>
            </a:r>
            <a:r>
              <a:rPr lang="ja-JP" altLang="en-US" sz="2400" dirty="0">
                <a:latin typeface="ＭＳ Ｐゴシック" panose="020B0600070205080204" pitchFamily="50" charset="-128"/>
                <a:ea typeface="ＭＳ Ｐゴシック" panose="020B0600070205080204" pitchFamily="50" charset="-128"/>
              </a:rPr>
              <a:t>災害対策基本法）　被災者からの申請で市町村長は遅滞なく発行の義務</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各種支援策適用の判断材料になっています。</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・給付：被災者生活再建支援金、義援金等</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・融資：住宅金融支援機構融資、災害援護資金　等</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・減免・猶予：税、保険料、公共料金　等</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・現物支給：災害救助法に基づく応急仮設住宅、住宅の応急修理</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経済・生活面、住まいの債権・確保のため等、各種支援制度があります。</a:t>
            </a:r>
            <a:endParaRPr lang="en-US" altLang="ja-JP" sz="2400" dirty="0">
              <a:latin typeface="ＭＳ Ｐゴシック" panose="020B0600070205080204" pitchFamily="50" charset="-128"/>
              <a:ea typeface="ＭＳ Ｐゴシック" panose="020B0600070205080204" pitchFamily="50" charset="-128"/>
            </a:endParaRPr>
          </a:p>
          <a:p>
            <a:r>
              <a:rPr lang="en-US" altLang="ja-JP" sz="2400" dirty="0">
                <a:latin typeface="ＭＳ Ｐゴシック" panose="020B0600070205080204" pitchFamily="50" charset="-128"/>
                <a:ea typeface="ＭＳ Ｐゴシック" panose="020B0600070205080204" pitchFamily="50" charset="-128"/>
                <a:hlinkClick r:id="rId2"/>
              </a:rPr>
              <a:t>https://www.bousai.go.jp/taisaku/hisaisyagyousei/pdf/kakusyuseido_tsuujou.pdf</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4CC0AE5D-B8E2-7086-EAFE-C541E6BC874A}"/>
              </a:ext>
            </a:extLst>
          </p:cNvPr>
          <p:cNvSpPr txBox="1"/>
          <p:nvPr/>
        </p:nvSpPr>
        <p:spPr>
          <a:xfrm>
            <a:off x="10019900" y="5943600"/>
            <a:ext cx="1835216" cy="369332"/>
          </a:xfrm>
          <a:prstGeom prst="rect">
            <a:avLst/>
          </a:prstGeom>
          <a:noFill/>
        </p:spPr>
        <p:txBody>
          <a:bodyPr wrap="square" rtlCol="0">
            <a:spAutoFit/>
          </a:bodyPr>
          <a:lstStyle/>
          <a:p>
            <a:r>
              <a:rPr kumimoji="1" lang="ja-JP" altLang="en-US" dirty="0"/>
              <a:t>ーー</a:t>
            </a:r>
          </a:p>
        </p:txBody>
      </p:sp>
      <p:sp>
        <p:nvSpPr>
          <p:cNvPr id="6" name="テキスト ボックス 5">
            <a:extLst>
              <a:ext uri="{FF2B5EF4-FFF2-40B4-BE49-F238E27FC236}">
                <a16:creationId xmlns:a16="http://schemas.microsoft.com/office/drawing/2014/main" id="{C8431F3B-2352-5001-5EBF-6C11A700D8D5}"/>
              </a:ext>
            </a:extLst>
          </p:cNvPr>
          <p:cNvSpPr txBox="1"/>
          <p:nvPr/>
        </p:nvSpPr>
        <p:spPr>
          <a:xfrm>
            <a:off x="10992051" y="6312931"/>
            <a:ext cx="1087654" cy="369332"/>
          </a:xfrm>
          <a:prstGeom prst="rect">
            <a:avLst/>
          </a:prstGeom>
          <a:noFill/>
        </p:spPr>
        <p:txBody>
          <a:bodyPr wrap="square" rtlCol="0">
            <a:spAutoFit/>
          </a:bodyPr>
          <a:lstStyle/>
          <a:p>
            <a:r>
              <a:rPr kumimoji="1" lang="ja-JP" altLang="en-US" dirty="0"/>
              <a:t>－</a:t>
            </a:r>
            <a:r>
              <a:rPr kumimoji="1" lang="en-US" altLang="ja-JP" dirty="0"/>
              <a:t>25</a:t>
            </a:r>
            <a:r>
              <a:rPr kumimoji="1" lang="ja-JP" altLang="en-US" dirty="0"/>
              <a:t>ー</a:t>
            </a:r>
          </a:p>
        </p:txBody>
      </p:sp>
    </p:spTree>
    <p:extLst>
      <p:ext uri="{BB962C8B-B14F-4D97-AF65-F5344CB8AC3E}">
        <p14:creationId xmlns:p14="http://schemas.microsoft.com/office/powerpoint/2010/main" val="23808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42900A2-4507-2C67-8031-D77141F28E13}"/>
              </a:ext>
            </a:extLst>
          </p:cNvPr>
          <p:cNvSpPr txBox="1"/>
          <p:nvPr/>
        </p:nvSpPr>
        <p:spPr>
          <a:xfrm>
            <a:off x="503722" y="1318021"/>
            <a:ext cx="11342381" cy="5668218"/>
          </a:xfrm>
          <a:prstGeom prst="rect">
            <a:avLst/>
          </a:prstGeom>
          <a:noFill/>
        </p:spPr>
        <p:txBody>
          <a:bodyPr wrap="square" rtlCol="0">
            <a:spAutoFit/>
          </a:bodyPr>
          <a:lstStyle/>
          <a:p>
            <a:pPr>
              <a:lnSpc>
                <a:spcPct val="150000"/>
              </a:lnSpc>
            </a:pPr>
            <a:r>
              <a:rPr kumimoji="1" lang="ja-JP" altLang="en-US" sz="2400" dirty="0">
                <a:latin typeface="ＭＳ Ｐゴシック" panose="020B0600070205080204" pitchFamily="50" charset="-128"/>
                <a:ea typeface="ＭＳ Ｐゴシック" panose="020B0600070205080204" pitchFamily="50" charset="-128"/>
              </a:rPr>
              <a:t>　　参考となる資料を試作中の「</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緑園学園地域防災拠点のホームページ」の中に掲載</a:t>
            </a:r>
            <a:endParaRPr kumimoji="1" lang="en-US" altLang="ja-JP" sz="2400" dirty="0">
              <a:latin typeface="ＭＳ Ｐゴシック" panose="020B0600070205080204" pitchFamily="50" charset="-128"/>
              <a:ea typeface="ＭＳ Ｐゴシック" panose="020B0600070205080204" pitchFamily="50" charset="-128"/>
            </a:endParaRPr>
          </a:p>
          <a:p>
            <a:pPr>
              <a:lnSpc>
                <a:spcPts val="2400"/>
              </a:lnSpc>
            </a:pPr>
            <a:r>
              <a:rPr kumimoji="1" lang="ja-JP" altLang="en-US" sz="2400" dirty="0">
                <a:latin typeface="ＭＳ Ｐゴシック" panose="020B0600070205080204" pitchFamily="50" charset="-128"/>
                <a:ea typeface="ＭＳ Ｐゴシック" panose="020B0600070205080204" pitchFamily="50" charset="-128"/>
              </a:rPr>
              <a:t>　 しておりますので、まずそちらをご覧ください。</a:t>
            </a:r>
            <a:endParaRPr kumimoji="1" lang="en-US" altLang="ja-JP" sz="2400" dirty="0">
              <a:latin typeface="ＭＳ Ｐゴシック" panose="020B0600070205080204" pitchFamily="50" charset="-128"/>
              <a:ea typeface="ＭＳ Ｐゴシック" panose="020B0600070205080204" pitchFamily="50" charset="-128"/>
            </a:endParaRPr>
          </a:p>
          <a:p>
            <a:pPr>
              <a:lnSpc>
                <a:spcPts val="2400"/>
              </a:lnSpc>
            </a:pPr>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hlinkClick r:id="rId2"/>
              </a:rPr>
              <a:t>http://www.ryokuen.gr.jp/external/rcn/disaster-preventi_base/index.html</a:t>
            </a:r>
            <a:endParaRPr kumimoji="1" lang="en-US" altLang="ja-JP" sz="2400" dirty="0">
              <a:latin typeface="ＭＳ Ｐゴシック" panose="020B0600070205080204" pitchFamily="50" charset="-128"/>
              <a:ea typeface="ＭＳ Ｐゴシック" panose="020B0600070205080204" pitchFamily="50" charset="-128"/>
            </a:endParaRPr>
          </a:p>
          <a:p>
            <a:pPr>
              <a:lnSpc>
                <a:spcPts val="2400"/>
              </a:lnSpc>
            </a:pPr>
            <a:endParaRPr kumimoji="1" lang="en-US" altLang="ja-JP" sz="2400" dirty="0">
              <a:latin typeface="ＭＳ Ｐゴシック" panose="020B0600070205080204" pitchFamily="50" charset="-128"/>
              <a:ea typeface="ＭＳ Ｐゴシック" panose="020B0600070205080204" pitchFamily="50" charset="-128"/>
            </a:endParaRPr>
          </a:p>
          <a:p>
            <a:pPr>
              <a:lnSpc>
                <a:spcPts val="2200"/>
              </a:lnSpc>
            </a:pPr>
            <a:r>
              <a:rPr lang="ja-JP" altLang="en-US" sz="2400" dirty="0">
                <a:latin typeface="ＭＳ Ｐゴシック" panose="020B0600070205080204" pitchFamily="50" charset="-128"/>
                <a:ea typeface="ＭＳ Ｐゴシック" panose="020B0600070205080204" pitchFamily="50" charset="-128"/>
              </a:rPr>
              <a:t>この中で、特に下記をご覧ください</a:t>
            </a:r>
            <a:r>
              <a:rPr lang="ja-JP" altLang="en-US" dirty="0"/>
              <a:t>。</a:t>
            </a:r>
            <a:endParaRPr lang="en-US" altLang="ja-JP" dirty="0"/>
          </a:p>
          <a:p>
            <a:pPr>
              <a:lnSpc>
                <a:spcPts val="1800"/>
              </a:lnSpc>
            </a:pPr>
            <a:endParaRPr lang="en-US" altLang="ja-JP" dirty="0"/>
          </a:p>
          <a:p>
            <a:pPr>
              <a:lnSpc>
                <a:spcPts val="1800"/>
              </a:lnSpc>
            </a:pPr>
            <a:r>
              <a:rPr lang="ja-JP" altLang="en-US" sz="2400" dirty="0">
                <a:latin typeface="ＭＳ Ｐゴシック" panose="020B0600070205080204" pitchFamily="50" charset="-128"/>
                <a:ea typeface="ＭＳ Ｐゴシック" panose="020B0600070205080204" pitchFamily="50" charset="-128"/>
              </a:rPr>
              <a:t>１</a:t>
            </a:r>
            <a:r>
              <a:rPr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災害への備え</a:t>
            </a:r>
            <a:endParaRPr kumimoji="1" lang="en-US" altLang="ja-JP" sz="2400" dirty="0">
              <a:latin typeface="ＭＳ Ｐゴシック" panose="020B0600070205080204" pitchFamily="50" charset="-128"/>
              <a:ea typeface="ＭＳ Ｐゴシック" panose="020B0600070205080204" pitchFamily="50" charset="-128"/>
            </a:endParaRPr>
          </a:p>
          <a:p>
            <a:pPr>
              <a:lnSpc>
                <a:spcPts val="2000"/>
              </a:lnSpc>
            </a:pPr>
            <a:r>
              <a:rPr lang="ja-JP" altLang="en-US" sz="2000" dirty="0">
                <a:latin typeface="ＭＳ Ｐゴシック" panose="020B0600070205080204" pitchFamily="50" charset="-128"/>
                <a:ea typeface="ＭＳ Ｐゴシック" panose="020B0600070205080204" pitchFamily="50" charset="-128"/>
              </a:rPr>
              <a:t>　　</a:t>
            </a:r>
            <a:r>
              <a:rPr kumimoji="1" lang="en-US" altLang="ja-JP" sz="2000" dirty="0">
                <a:hlinkClick r:id="rId3"/>
              </a:rPr>
              <a:t>http://www.ryokuen.gr.jp/external/rcn/disaster-preventi_base/preparation/index.html</a:t>
            </a:r>
            <a:endParaRPr kumimoji="1" lang="en-US" altLang="ja-JP" sz="2000" dirty="0"/>
          </a:p>
          <a:p>
            <a:pPr>
              <a:lnSpc>
                <a:spcPts val="2000"/>
              </a:lnSpc>
            </a:pPr>
            <a:endParaRPr kumimoji="1" lang="en-US" altLang="ja-JP" sz="2000" dirty="0">
              <a:latin typeface="ＭＳ Ｐゴシック" panose="020B0600070205080204" pitchFamily="50" charset="-128"/>
              <a:ea typeface="ＭＳ Ｐゴシック" panose="020B0600070205080204" pitchFamily="50" charset="-128"/>
            </a:endParaRPr>
          </a:p>
          <a:p>
            <a:pPr>
              <a:lnSpc>
                <a:spcPts val="2000"/>
              </a:lnSpc>
            </a:pPr>
            <a:r>
              <a:rPr kumimoji="1" lang="ja-JP" altLang="en-US" sz="2400" b="1" dirty="0"/>
              <a:t>２</a:t>
            </a:r>
            <a:r>
              <a:rPr kumimoji="1" lang="en-US" altLang="ja-JP" sz="2400" b="1" dirty="0"/>
              <a:t>.</a:t>
            </a:r>
            <a:r>
              <a:rPr kumimoji="1" lang="ja-JP" altLang="en-US" sz="2400" b="1" dirty="0"/>
              <a:t>防災関連マップ</a:t>
            </a:r>
            <a:endParaRPr kumimoji="1" lang="en-US" altLang="ja-JP" sz="2400" b="1" dirty="0"/>
          </a:p>
          <a:p>
            <a:pPr>
              <a:lnSpc>
                <a:spcPts val="2000"/>
              </a:lnSpc>
            </a:pPr>
            <a:r>
              <a:rPr kumimoji="1" lang="ja-JP" altLang="en-US" dirty="0"/>
              <a:t>　 </a:t>
            </a:r>
            <a:r>
              <a:rPr kumimoji="1" lang="en-US" altLang="ja-JP" sz="2000" dirty="0">
                <a:hlinkClick r:id="rId4"/>
              </a:rPr>
              <a:t>http://www.ryokuen.gr.jp/external/rcn/disaster-preventi_base/map/index.html</a:t>
            </a:r>
            <a:endParaRPr kumimoji="1" lang="en-US" altLang="ja-JP" sz="2000" dirty="0"/>
          </a:p>
          <a:p>
            <a:pPr>
              <a:lnSpc>
                <a:spcPts val="2000"/>
              </a:lnSpc>
            </a:pPr>
            <a:endParaRPr kumimoji="1" lang="en-US" altLang="ja-JP" dirty="0"/>
          </a:p>
          <a:p>
            <a:pPr>
              <a:lnSpc>
                <a:spcPts val="2000"/>
              </a:lnSpc>
            </a:pPr>
            <a:r>
              <a:rPr lang="ja-JP" altLang="en-US" sz="2400" dirty="0">
                <a:latin typeface="ＭＳ Ｐゴシック" panose="020B0600070205080204" pitchFamily="50" charset="-128"/>
                <a:ea typeface="ＭＳ Ｐゴシック" panose="020B0600070205080204" pitchFamily="50" charset="-128"/>
              </a:rPr>
              <a:t>３．参考資料</a:t>
            </a:r>
            <a:endParaRPr lang="en-US" altLang="ja-JP" sz="2400" dirty="0">
              <a:latin typeface="ＭＳ Ｐゴシック" panose="020B0600070205080204" pitchFamily="50" charset="-128"/>
              <a:ea typeface="ＭＳ Ｐゴシック" panose="020B0600070205080204" pitchFamily="50" charset="-128"/>
            </a:endParaRPr>
          </a:p>
          <a:p>
            <a:pPr>
              <a:lnSpc>
                <a:spcPts val="2000"/>
              </a:lnSpc>
            </a:pPr>
            <a:r>
              <a:rPr kumimoji="1" lang="ja-JP" altLang="en-US" sz="20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hlinkClick r:id="rId5"/>
              </a:rPr>
              <a:t>http://www.ryokuen.gr.jp/external/rcn/disaster-preventi_base/referense/index.html</a:t>
            </a:r>
            <a:endParaRPr kumimoji="1" lang="en-US" altLang="ja-JP" sz="2400" dirty="0">
              <a:latin typeface="ＭＳ Ｐゴシック" panose="020B0600070205080204" pitchFamily="50" charset="-128"/>
              <a:ea typeface="ＭＳ Ｐゴシック" panose="020B0600070205080204" pitchFamily="50" charset="-128"/>
            </a:endParaRPr>
          </a:p>
          <a:p>
            <a:pPr>
              <a:lnSpc>
                <a:spcPts val="2000"/>
              </a:lnSpc>
            </a:pPr>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pPr>
              <a:lnSpc>
                <a:spcPts val="2000"/>
              </a:lnSpc>
            </a:pPr>
            <a:r>
              <a:rPr lang="ja-JP" altLang="en-US" sz="2400" dirty="0">
                <a:latin typeface="ＭＳ Ｐゴシック" panose="020B0600070205080204" pitchFamily="50" charset="-128"/>
                <a:ea typeface="ＭＳ Ｐゴシック" panose="020B0600070205080204" pitchFamily="50" charset="-128"/>
              </a:rPr>
              <a:t>４．地震１０秒診断　　ぜひご自宅住所でお試しください。</a:t>
            </a:r>
            <a:endParaRPr kumimoji="1" lang="en-US" altLang="ja-JP" sz="2400" dirty="0">
              <a:latin typeface="ＭＳ Ｐゴシック" panose="020B0600070205080204" pitchFamily="50" charset="-128"/>
              <a:ea typeface="ＭＳ Ｐゴシック" panose="020B0600070205080204" pitchFamily="50" charset="-128"/>
            </a:endParaRPr>
          </a:p>
          <a:p>
            <a:r>
              <a:rPr lang="en-US" altLang="ja-JP"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hlinkClick r:id="rId6"/>
              </a:rPr>
              <a:t>https://nied-weblabo.bosai.go.jp/10sec-sim/</a:t>
            </a:r>
            <a:endParaRPr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endParaRPr kumimoji="1" lang="en-US" altLang="ja-JP" sz="20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0F630CCC-3B6B-9184-32B6-AB29586205DE}"/>
              </a:ext>
            </a:extLst>
          </p:cNvPr>
          <p:cNvSpPr txBox="1"/>
          <p:nvPr/>
        </p:nvSpPr>
        <p:spPr>
          <a:xfrm>
            <a:off x="9962147" y="6246796"/>
            <a:ext cx="1726131" cy="365760"/>
          </a:xfrm>
          <a:prstGeom prst="rect">
            <a:avLst/>
          </a:prstGeom>
          <a:noFill/>
        </p:spPr>
        <p:txBody>
          <a:bodyPr wrap="square" rtlCol="0">
            <a:spAutoFit/>
          </a:bodyPr>
          <a:lstStyle/>
          <a:p>
            <a:r>
              <a:rPr kumimoji="1" lang="ja-JP" altLang="en-US" dirty="0"/>
              <a:t>ー</a:t>
            </a:r>
            <a:r>
              <a:rPr kumimoji="1" lang="en-US" altLang="ja-JP" dirty="0"/>
              <a:t>26</a:t>
            </a:r>
            <a:r>
              <a:rPr kumimoji="1" lang="ja-JP" altLang="en-US" dirty="0"/>
              <a:t>ー</a:t>
            </a:r>
          </a:p>
        </p:txBody>
      </p:sp>
      <p:sp>
        <p:nvSpPr>
          <p:cNvPr id="6" name="タイトル 5">
            <a:extLst>
              <a:ext uri="{FF2B5EF4-FFF2-40B4-BE49-F238E27FC236}">
                <a16:creationId xmlns:a16="http://schemas.microsoft.com/office/drawing/2014/main" id="{8915E553-A12E-3A0C-7FE3-DE1CBF37438E}"/>
              </a:ext>
            </a:extLst>
          </p:cNvPr>
          <p:cNvSpPr>
            <a:spLocks noGrp="1"/>
          </p:cNvSpPr>
          <p:nvPr>
            <p:ph type="title"/>
          </p:nvPr>
        </p:nvSpPr>
        <p:spPr>
          <a:xfrm>
            <a:off x="827774" y="346509"/>
            <a:ext cx="4100362" cy="731521"/>
          </a:xfrm>
          <a:solidFill>
            <a:schemeClr val="accent1">
              <a:alpha val="31000"/>
            </a:schemeClr>
          </a:solidFill>
        </p:spPr>
        <p:txBody>
          <a:bodyPr>
            <a:normAutofit/>
          </a:bodyPr>
          <a:lstStyle/>
          <a:p>
            <a:pPr algn="ctr"/>
            <a:r>
              <a:rPr lang="ja-JP" altLang="en-US" sz="4000" dirty="0">
                <a:latin typeface="ＭＳ Ｐゴシック" panose="020B0600070205080204" pitchFamily="50" charset="-128"/>
                <a:ea typeface="ＭＳ Ｐゴシック" panose="020B0600070205080204" pitchFamily="50" charset="-128"/>
              </a:rPr>
              <a:t>参考資料</a:t>
            </a:r>
          </a:p>
        </p:txBody>
      </p:sp>
    </p:spTree>
    <p:extLst>
      <p:ext uri="{BB962C8B-B14F-4D97-AF65-F5344CB8AC3E}">
        <p14:creationId xmlns:p14="http://schemas.microsoft.com/office/powerpoint/2010/main" val="3098409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2688013-7000-B1E2-7F59-179C397EA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5972504"/>
          </a:xfrm>
          <a:prstGeom prst="rect">
            <a:avLst/>
          </a:prstGeom>
        </p:spPr>
      </p:pic>
      <p:sp>
        <p:nvSpPr>
          <p:cNvPr id="2" name="テキスト ボックス 1">
            <a:extLst>
              <a:ext uri="{FF2B5EF4-FFF2-40B4-BE49-F238E27FC236}">
                <a16:creationId xmlns:a16="http://schemas.microsoft.com/office/drawing/2014/main" id="{070AFBE1-E783-39FE-94B2-9B6D7C8332A0}"/>
              </a:ext>
            </a:extLst>
          </p:cNvPr>
          <p:cNvSpPr txBox="1"/>
          <p:nvPr/>
        </p:nvSpPr>
        <p:spPr>
          <a:xfrm>
            <a:off x="10331669" y="6411310"/>
            <a:ext cx="1187669" cy="369332"/>
          </a:xfrm>
          <a:prstGeom prst="rect">
            <a:avLst/>
          </a:prstGeom>
          <a:noFill/>
        </p:spPr>
        <p:txBody>
          <a:bodyPr wrap="square" rtlCol="0">
            <a:spAutoFit/>
          </a:bodyPr>
          <a:lstStyle/>
          <a:p>
            <a:r>
              <a:rPr kumimoji="1" lang="ja-JP" altLang="en-US" dirty="0"/>
              <a:t>ー３－</a:t>
            </a:r>
          </a:p>
        </p:txBody>
      </p:sp>
    </p:spTree>
    <p:extLst>
      <p:ext uri="{BB962C8B-B14F-4D97-AF65-F5344CB8AC3E}">
        <p14:creationId xmlns:p14="http://schemas.microsoft.com/office/powerpoint/2010/main" val="191599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B2DCF5C-3F99-172C-2138-AB421F4FE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3568"/>
            <a:ext cx="8637373" cy="6734432"/>
          </a:xfrm>
          <a:prstGeom prst="rect">
            <a:avLst/>
          </a:prstGeom>
        </p:spPr>
      </p:pic>
      <p:sp>
        <p:nvSpPr>
          <p:cNvPr id="2" name="テキスト ボックス 1">
            <a:extLst>
              <a:ext uri="{FF2B5EF4-FFF2-40B4-BE49-F238E27FC236}">
                <a16:creationId xmlns:a16="http://schemas.microsoft.com/office/drawing/2014/main" id="{599EA7C7-505E-A07C-DCD8-1BA520F4A604}"/>
              </a:ext>
            </a:extLst>
          </p:cNvPr>
          <p:cNvSpPr txBox="1"/>
          <p:nvPr/>
        </p:nvSpPr>
        <p:spPr>
          <a:xfrm>
            <a:off x="10646979" y="6148552"/>
            <a:ext cx="882869" cy="369332"/>
          </a:xfrm>
          <a:prstGeom prst="rect">
            <a:avLst/>
          </a:prstGeom>
          <a:noFill/>
        </p:spPr>
        <p:txBody>
          <a:bodyPr wrap="square" rtlCol="0">
            <a:spAutoFit/>
          </a:bodyPr>
          <a:lstStyle/>
          <a:p>
            <a:r>
              <a:rPr kumimoji="1" lang="ja-JP" altLang="en-US" dirty="0"/>
              <a:t>ー４－</a:t>
            </a:r>
          </a:p>
        </p:txBody>
      </p:sp>
    </p:spTree>
    <p:extLst>
      <p:ext uri="{BB962C8B-B14F-4D97-AF65-F5344CB8AC3E}">
        <p14:creationId xmlns:p14="http://schemas.microsoft.com/office/powerpoint/2010/main" val="20829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593E1D-EA05-7B17-5C70-E1F121231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9173"/>
            <a:ext cx="11345377" cy="6499654"/>
          </a:xfrm>
          <a:prstGeom prst="rect">
            <a:avLst/>
          </a:prstGeom>
        </p:spPr>
      </p:pic>
      <p:sp>
        <p:nvSpPr>
          <p:cNvPr id="2" name="テキスト ボックス 1">
            <a:extLst>
              <a:ext uri="{FF2B5EF4-FFF2-40B4-BE49-F238E27FC236}">
                <a16:creationId xmlns:a16="http://schemas.microsoft.com/office/drawing/2014/main" id="{2F63E5F7-4BD0-A4CA-4CEF-2970979A832E}"/>
              </a:ext>
            </a:extLst>
          </p:cNvPr>
          <p:cNvSpPr txBox="1"/>
          <p:nvPr/>
        </p:nvSpPr>
        <p:spPr>
          <a:xfrm>
            <a:off x="10384221" y="6064469"/>
            <a:ext cx="1502979" cy="369332"/>
          </a:xfrm>
          <a:prstGeom prst="rect">
            <a:avLst/>
          </a:prstGeom>
          <a:noFill/>
        </p:spPr>
        <p:txBody>
          <a:bodyPr wrap="square" rtlCol="0">
            <a:spAutoFit/>
          </a:bodyPr>
          <a:lstStyle/>
          <a:p>
            <a:r>
              <a:rPr kumimoji="1" lang="ja-JP" altLang="en-US" dirty="0"/>
              <a:t>ー５－</a:t>
            </a:r>
          </a:p>
        </p:txBody>
      </p:sp>
    </p:spTree>
    <p:extLst>
      <p:ext uri="{BB962C8B-B14F-4D97-AF65-F5344CB8AC3E}">
        <p14:creationId xmlns:p14="http://schemas.microsoft.com/office/powerpoint/2010/main" val="3334765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150B3BD-0673-492D-89BD-E7DC9DE3D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747" y="375494"/>
            <a:ext cx="4555361" cy="6107012"/>
          </a:xfrm>
          <a:prstGeom prst="rect">
            <a:avLst/>
          </a:prstGeom>
        </p:spPr>
      </p:pic>
      <p:sp>
        <p:nvSpPr>
          <p:cNvPr id="4" name="テキスト ボックス 3">
            <a:extLst>
              <a:ext uri="{FF2B5EF4-FFF2-40B4-BE49-F238E27FC236}">
                <a16:creationId xmlns:a16="http://schemas.microsoft.com/office/drawing/2014/main" id="{BB2F2E82-E4A5-CE82-7D44-1DC011F22DDE}"/>
              </a:ext>
            </a:extLst>
          </p:cNvPr>
          <p:cNvSpPr txBox="1"/>
          <p:nvPr/>
        </p:nvSpPr>
        <p:spPr>
          <a:xfrm>
            <a:off x="4876800" y="274320"/>
            <a:ext cx="2092960"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泉区火災被害</a:t>
            </a:r>
          </a:p>
        </p:txBody>
      </p:sp>
      <p:sp>
        <p:nvSpPr>
          <p:cNvPr id="6" name="テキスト ボックス 5">
            <a:extLst>
              <a:ext uri="{FF2B5EF4-FFF2-40B4-BE49-F238E27FC236}">
                <a16:creationId xmlns:a16="http://schemas.microsoft.com/office/drawing/2014/main" id="{CDF925A5-C554-E1E1-CBE2-2074012308F0}"/>
              </a:ext>
            </a:extLst>
          </p:cNvPr>
          <p:cNvSpPr txBox="1"/>
          <p:nvPr/>
        </p:nvSpPr>
        <p:spPr>
          <a:xfrm>
            <a:off x="8387254" y="5527040"/>
            <a:ext cx="1502979"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焼失棟数</a:t>
            </a:r>
          </a:p>
        </p:txBody>
      </p:sp>
      <p:sp>
        <p:nvSpPr>
          <p:cNvPr id="2" name="テキスト ボックス 1">
            <a:extLst>
              <a:ext uri="{FF2B5EF4-FFF2-40B4-BE49-F238E27FC236}">
                <a16:creationId xmlns:a16="http://schemas.microsoft.com/office/drawing/2014/main" id="{CE299881-8A26-C308-6EE0-EBFC1A0FA5B5}"/>
              </a:ext>
            </a:extLst>
          </p:cNvPr>
          <p:cNvSpPr txBox="1"/>
          <p:nvPr/>
        </p:nvSpPr>
        <p:spPr>
          <a:xfrm>
            <a:off x="10394731" y="6180082"/>
            <a:ext cx="1397876" cy="369332"/>
          </a:xfrm>
          <a:prstGeom prst="rect">
            <a:avLst/>
          </a:prstGeom>
          <a:noFill/>
        </p:spPr>
        <p:txBody>
          <a:bodyPr wrap="square" rtlCol="0">
            <a:spAutoFit/>
          </a:bodyPr>
          <a:lstStyle/>
          <a:p>
            <a:r>
              <a:rPr kumimoji="1" lang="ja-JP" altLang="en-US" dirty="0"/>
              <a:t>ー６ー</a:t>
            </a:r>
          </a:p>
        </p:txBody>
      </p:sp>
    </p:spTree>
    <p:extLst>
      <p:ext uri="{BB962C8B-B14F-4D97-AF65-F5344CB8AC3E}">
        <p14:creationId xmlns:p14="http://schemas.microsoft.com/office/powerpoint/2010/main" val="252630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212C84-E68A-4586-BAE2-A0BF3ACE8133}"/>
              </a:ext>
            </a:extLst>
          </p:cNvPr>
          <p:cNvSpPr>
            <a:spLocks noGrp="1"/>
          </p:cNvSpPr>
          <p:nvPr>
            <p:ph type="ctrTitle"/>
          </p:nvPr>
        </p:nvSpPr>
        <p:spPr>
          <a:xfrm>
            <a:off x="877330" y="368601"/>
            <a:ext cx="9790670" cy="928859"/>
          </a:xfrm>
          <a:solidFill>
            <a:schemeClr val="accent1">
              <a:alpha val="48000"/>
            </a:schemeClr>
          </a:solidFill>
        </p:spPr>
        <p:txBody>
          <a:bodyPr anchor="t">
            <a:normAutofit/>
          </a:bodyPr>
          <a:lstStyle/>
          <a:p>
            <a:r>
              <a:rPr kumimoji="1" lang="ja-JP" altLang="en-US" sz="4400" dirty="0">
                <a:latin typeface="ＭＳ Ｐゴシック" panose="020B0600070205080204" pitchFamily="50" charset="-128"/>
                <a:ea typeface="ＭＳ Ｐゴシック" panose="020B0600070205080204" pitchFamily="50" charset="-128"/>
              </a:rPr>
              <a:t>自分と家族の命</a:t>
            </a:r>
            <a:r>
              <a:rPr lang="ja-JP" altLang="en-US" sz="4400" dirty="0">
                <a:latin typeface="ＭＳ Ｐゴシック" panose="020B0600070205080204" pitchFamily="50" charset="-128"/>
                <a:ea typeface="ＭＳ Ｐゴシック" panose="020B0600070205080204" pitchFamily="50" charset="-128"/>
              </a:rPr>
              <a:t>と財産を</a:t>
            </a:r>
            <a:r>
              <a:rPr kumimoji="1" lang="ja-JP" altLang="en-US" sz="4400" dirty="0">
                <a:latin typeface="ＭＳ Ｐゴシック" panose="020B0600070205080204" pitchFamily="50" charset="-128"/>
                <a:ea typeface="ＭＳ Ｐゴシック" panose="020B0600070205080204" pitchFamily="50" charset="-128"/>
              </a:rPr>
              <a:t>守る環境</a:t>
            </a:r>
            <a:r>
              <a:rPr lang="ja-JP" altLang="en-US" sz="4400" dirty="0">
                <a:latin typeface="ＭＳ Ｐゴシック" panose="020B0600070205080204" pitchFamily="50" charset="-128"/>
                <a:ea typeface="ＭＳ Ｐゴシック" panose="020B0600070205080204" pitchFamily="50" charset="-128"/>
              </a:rPr>
              <a:t>と</a:t>
            </a:r>
            <a:r>
              <a:rPr lang="ja-JP" altLang="en-US" sz="4800" dirty="0">
                <a:latin typeface="ＭＳ Ｐゴシック" panose="020B0600070205080204" pitchFamily="50" charset="-128"/>
                <a:ea typeface="ＭＳ Ｐゴシック" panose="020B0600070205080204" pitchFamily="50" charset="-128"/>
              </a:rPr>
              <a:t>は</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E04FA24B-E8A9-FE97-F5F9-9186D6DFFA05}"/>
              </a:ext>
            </a:extLst>
          </p:cNvPr>
          <p:cNvSpPr>
            <a:spLocks noGrp="1"/>
          </p:cNvSpPr>
          <p:nvPr>
            <p:ph type="subTitle" idx="1"/>
          </p:nvPr>
        </p:nvSpPr>
        <p:spPr>
          <a:xfrm>
            <a:off x="593125" y="1507523"/>
            <a:ext cx="10911016" cy="4981875"/>
          </a:xfrm>
        </p:spPr>
        <p:txBody>
          <a:bodyPr>
            <a:normAutofit/>
          </a:bodyPr>
          <a:lstStyle/>
          <a:p>
            <a:pPr algn="l"/>
            <a:r>
              <a:rPr kumimoji="1" lang="ja-JP" altLang="en-US" dirty="0">
                <a:latin typeface="ＭＳ Ｐゴシック" panose="020B0600070205080204" pitchFamily="50" charset="-128"/>
                <a:ea typeface="ＭＳ Ｐゴシック" panose="020B0600070205080204" pitchFamily="50" charset="-128"/>
              </a:rPr>
              <a:t>◎</a:t>
            </a:r>
            <a:r>
              <a:rPr kumimoji="1" lang="ja-JP" altLang="en-US" sz="2800" dirty="0">
                <a:latin typeface="ＭＳ Ｐゴシック" panose="020B0600070205080204" pitchFamily="50" charset="-128"/>
                <a:ea typeface="ＭＳ Ｐゴシック" panose="020B0600070205080204" pitchFamily="50" charset="-128"/>
              </a:rPr>
              <a:t> 防災対策の目標は、自分と家族の命と財産を守ること。</a:t>
            </a:r>
            <a:endParaRPr kumimoji="1" lang="en-US" altLang="ja-JP" sz="2800" dirty="0">
              <a:latin typeface="ＭＳ Ｐゴシック" panose="020B0600070205080204" pitchFamily="50" charset="-128"/>
              <a:ea typeface="ＭＳ Ｐゴシック" panose="020B0600070205080204" pitchFamily="50" charset="-128"/>
            </a:endParaRPr>
          </a:p>
          <a:p>
            <a:pPr algn="l"/>
            <a:r>
              <a:rPr kumimoji="1"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それには、「</a:t>
            </a:r>
            <a:r>
              <a:rPr lang="ja-JP" altLang="en-US" sz="2800" dirty="0">
                <a:solidFill>
                  <a:srgbClr val="FF0000"/>
                </a:solidFill>
                <a:latin typeface="ＭＳ Ｐゴシック" panose="020B0600070205080204" pitchFamily="50" charset="-128"/>
                <a:ea typeface="ＭＳ Ｐゴシック" panose="020B0600070205080204" pitchFamily="50" charset="-128"/>
              </a:rPr>
              <a:t>脅威となる対象</a:t>
            </a:r>
            <a:r>
              <a:rPr lang="ja-JP" altLang="en-US" sz="2800" dirty="0">
                <a:latin typeface="ＭＳ Ｐゴシック" panose="020B0600070205080204" pitchFamily="50" charset="-128"/>
                <a:ea typeface="ＭＳ Ｐゴシック" panose="020B0600070205080204" pitchFamily="50" charset="-128"/>
              </a:rPr>
              <a:t>」を知ること。</a:t>
            </a:r>
            <a:endParaRPr lang="en-US" altLang="ja-JP" sz="2800" dirty="0">
              <a:latin typeface="ＭＳ Ｐゴシック" panose="020B0600070205080204" pitchFamily="50" charset="-128"/>
              <a:ea typeface="ＭＳ Ｐゴシック" panose="020B0600070205080204" pitchFamily="50" charset="-128"/>
            </a:endParaRPr>
          </a:p>
          <a:p>
            <a:pPr algn="l"/>
            <a:endParaRPr lang="en-US" altLang="ja-JP" sz="2800" dirty="0">
              <a:latin typeface="ＭＳ Ｐゴシック" panose="020B0600070205080204" pitchFamily="50" charset="-128"/>
              <a:ea typeface="ＭＳ Ｐゴシック" panose="020B0600070205080204" pitchFamily="50" charset="-128"/>
            </a:endParaRPr>
          </a:p>
          <a:p>
            <a:pPr algn="l"/>
            <a:r>
              <a:rPr kumimoji="1" lang="ja-JP" altLang="en-US" dirty="0">
                <a:latin typeface="ＭＳ Ｐゴシック" panose="020B0600070205080204" pitchFamily="50" charset="-128"/>
                <a:ea typeface="ＭＳ Ｐゴシック" panose="020B0600070205080204" pitchFamily="50" charset="-128"/>
              </a:rPr>
              <a:t>◎ </a:t>
            </a:r>
            <a:r>
              <a:rPr kumimoji="1" lang="ja-JP" altLang="en-US" sz="2800" dirty="0">
                <a:latin typeface="ＭＳ Ｐゴシック" panose="020B0600070205080204" pitchFamily="50" charset="-128"/>
                <a:ea typeface="ＭＳ Ｐゴシック" panose="020B0600070205080204" pitchFamily="50" charset="-128"/>
              </a:rPr>
              <a:t>大地震、台風、噴火、大雪など各種自然現象は「災害」に発展しな</a:t>
            </a:r>
            <a:endParaRPr kumimoji="1" lang="en-US" altLang="ja-JP" sz="2800" dirty="0">
              <a:latin typeface="ＭＳ Ｐゴシック" panose="020B0600070205080204" pitchFamily="50" charset="-128"/>
              <a:ea typeface="ＭＳ Ｐゴシック" panose="020B0600070205080204" pitchFamily="50" charset="-128"/>
            </a:endParaRPr>
          </a:p>
          <a:p>
            <a:pPr algn="l"/>
            <a:r>
              <a:rPr kumimoji="1" lang="ja-JP" altLang="en-US" sz="2800" dirty="0">
                <a:latin typeface="ＭＳ Ｐゴシック" panose="020B0600070205080204" pitchFamily="50" charset="-128"/>
                <a:ea typeface="ＭＳ Ｐゴシック" panose="020B0600070205080204" pitchFamily="50" charset="-128"/>
              </a:rPr>
              <a:t>　　ければ、大自然のショー。被害が生ずると「自然災害」に。</a:t>
            </a:r>
            <a:endParaRPr kumimoji="1" lang="en-US" altLang="ja-JP" sz="2800" dirty="0">
              <a:latin typeface="ＭＳ Ｐゴシック" panose="020B0600070205080204" pitchFamily="50" charset="-128"/>
              <a:ea typeface="ＭＳ Ｐゴシック" panose="020B0600070205080204" pitchFamily="50" charset="-128"/>
            </a:endParaRPr>
          </a:p>
          <a:p>
            <a:pPr algn="l"/>
            <a:r>
              <a:rPr lang="ja-JP" altLang="en-US" sz="2800" dirty="0">
                <a:latin typeface="ＭＳ Ｐゴシック" panose="020B0600070205080204" pitchFamily="50" charset="-128"/>
                <a:ea typeface="ＭＳ Ｐゴシック" panose="020B0600070205080204" pitchFamily="50" charset="-128"/>
              </a:rPr>
              <a:t>　　「命と財産を守る環境」の脅威に。</a:t>
            </a:r>
            <a:endParaRPr lang="en-US" altLang="ja-JP" sz="2800" dirty="0">
              <a:latin typeface="ＭＳ Ｐゴシック" panose="020B0600070205080204" pitchFamily="50" charset="-128"/>
              <a:ea typeface="ＭＳ Ｐゴシック" panose="020B0600070205080204" pitchFamily="50" charset="-128"/>
            </a:endParaRPr>
          </a:p>
          <a:p>
            <a:pPr algn="l"/>
            <a:endParaRPr lang="en-US" altLang="ja-JP" sz="2800" dirty="0">
              <a:latin typeface="ＭＳ Ｐゴシック" panose="020B0600070205080204" pitchFamily="50" charset="-128"/>
              <a:ea typeface="ＭＳ Ｐゴシック" panose="020B0600070205080204" pitchFamily="50" charset="-128"/>
            </a:endParaRPr>
          </a:p>
          <a:p>
            <a:pPr algn="l"/>
            <a:r>
              <a:rPr kumimoji="1" lang="ja-JP" altLang="en-US" sz="2800" dirty="0">
                <a:latin typeface="ＭＳ Ｐゴシック" panose="020B0600070205080204" pitchFamily="50" charset="-128"/>
                <a:ea typeface="ＭＳ Ｐゴシック" panose="020B0600070205080204" pitchFamily="50" charset="-128"/>
              </a:rPr>
              <a:t>　地震に限っても、揺れ、噴火誘因、火山灰、津波、火災、土砂災害等</a:t>
            </a:r>
            <a:endParaRPr kumimoji="1" lang="en-US" altLang="ja-JP" sz="2800" dirty="0">
              <a:latin typeface="ＭＳ Ｐゴシック" panose="020B0600070205080204" pitchFamily="50" charset="-128"/>
              <a:ea typeface="ＭＳ Ｐゴシック" panose="020B0600070205080204" pitchFamily="50" charset="-128"/>
            </a:endParaRPr>
          </a:p>
          <a:p>
            <a:pPr algn="l"/>
            <a:r>
              <a:rPr kumimoji="1" lang="ja-JP" altLang="en-US" sz="2800" dirty="0">
                <a:latin typeface="ＭＳ Ｐゴシック" panose="020B0600070205080204" pitchFamily="50" charset="-128"/>
                <a:ea typeface="ＭＳ Ｐゴシック" panose="020B0600070205080204" pitchFamily="50" charset="-128"/>
              </a:rPr>
              <a:t>　により、人命、住宅、インフラ、食料 ⇒ 経済・社会に大影響</a:t>
            </a:r>
          </a:p>
        </p:txBody>
      </p:sp>
      <p:sp>
        <p:nvSpPr>
          <p:cNvPr id="4" name="テキスト ボックス 3">
            <a:extLst>
              <a:ext uri="{FF2B5EF4-FFF2-40B4-BE49-F238E27FC236}">
                <a16:creationId xmlns:a16="http://schemas.microsoft.com/office/drawing/2014/main" id="{589B4B6E-0D6C-1890-82A7-DF26741B0A40}"/>
              </a:ext>
            </a:extLst>
          </p:cNvPr>
          <p:cNvSpPr txBox="1"/>
          <p:nvPr/>
        </p:nvSpPr>
        <p:spPr>
          <a:xfrm>
            <a:off x="9942786" y="6180083"/>
            <a:ext cx="1561355" cy="369332"/>
          </a:xfrm>
          <a:prstGeom prst="rect">
            <a:avLst/>
          </a:prstGeom>
          <a:noFill/>
        </p:spPr>
        <p:txBody>
          <a:bodyPr wrap="square" rtlCol="0">
            <a:spAutoFit/>
          </a:bodyPr>
          <a:lstStyle/>
          <a:p>
            <a:r>
              <a:rPr kumimoji="1" lang="ja-JP" altLang="en-US" dirty="0"/>
              <a:t>ー７－</a:t>
            </a:r>
          </a:p>
        </p:txBody>
      </p:sp>
    </p:spTree>
    <p:extLst>
      <p:ext uri="{BB962C8B-B14F-4D97-AF65-F5344CB8AC3E}">
        <p14:creationId xmlns:p14="http://schemas.microsoft.com/office/powerpoint/2010/main" val="392224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C1EA8-28B0-FD20-2A20-D394D81A8745}"/>
              </a:ext>
            </a:extLst>
          </p:cNvPr>
          <p:cNvSpPr>
            <a:spLocks noGrp="1"/>
          </p:cNvSpPr>
          <p:nvPr>
            <p:ph type="title"/>
          </p:nvPr>
        </p:nvSpPr>
        <p:spPr>
          <a:xfrm>
            <a:off x="838200" y="192130"/>
            <a:ext cx="10515600" cy="932335"/>
          </a:xfrm>
          <a:solidFill>
            <a:srgbClr val="00B0F0">
              <a:alpha val="47000"/>
            </a:srgbClr>
          </a:solidFill>
        </p:spPr>
        <p:txBody>
          <a:bodyPr/>
          <a:lstStyle/>
          <a:p>
            <a:pPr algn="ctr"/>
            <a:r>
              <a:rPr kumimoji="1" lang="ja-JP" altLang="en-US" dirty="0">
                <a:latin typeface="ＭＳ Ｐゴシック" panose="020B0600070205080204" pitchFamily="50" charset="-128"/>
                <a:ea typeface="ＭＳ Ｐゴシック" panose="020B0600070205080204" pitchFamily="50" charset="-128"/>
              </a:rPr>
              <a:t>命を守る環境に必要な要素</a:t>
            </a:r>
          </a:p>
        </p:txBody>
      </p:sp>
      <p:sp>
        <p:nvSpPr>
          <p:cNvPr id="3" name="テキスト ボックス 2">
            <a:extLst>
              <a:ext uri="{FF2B5EF4-FFF2-40B4-BE49-F238E27FC236}">
                <a16:creationId xmlns:a16="http://schemas.microsoft.com/office/drawing/2014/main" id="{1C5CF55F-D49A-C18B-4CEA-9FB17C23DEB6}"/>
              </a:ext>
            </a:extLst>
          </p:cNvPr>
          <p:cNvSpPr txBox="1"/>
          <p:nvPr/>
        </p:nvSpPr>
        <p:spPr>
          <a:xfrm>
            <a:off x="1419181" y="1124465"/>
            <a:ext cx="9206778" cy="5570756"/>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下記の</a:t>
            </a:r>
            <a:r>
              <a:rPr kumimoji="1" lang="ja-JP" altLang="en-US" sz="3200" dirty="0">
                <a:solidFill>
                  <a:srgbClr val="FF0000"/>
                </a:solidFill>
                <a:latin typeface="ＭＳ Ｐゴシック" panose="020B0600070205080204" pitchFamily="50" charset="-128"/>
                <a:ea typeface="ＭＳ Ｐゴシック" panose="020B0600070205080204" pitchFamily="50" charset="-128"/>
              </a:rPr>
              <a:t>３つの要素</a:t>
            </a:r>
            <a:r>
              <a:rPr kumimoji="1" lang="ja-JP" altLang="en-US" sz="2800" dirty="0">
                <a:latin typeface="ＭＳ Ｐゴシック" panose="020B0600070205080204" pitchFamily="50" charset="-128"/>
                <a:ea typeface="ＭＳ Ｐゴシック" panose="020B0600070205080204" pitchFamily="50" charset="-128"/>
              </a:rPr>
              <a:t>を整えることが重要</a:t>
            </a:r>
            <a:endParaRPr kumimoji="1" lang="en-US" altLang="ja-JP" sz="28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１．</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物理的に安全な空間</a:t>
            </a:r>
            <a:endParaRPr kumimoji="1"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災害などによる物理的な脅威から身を守る空間</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大地震による揺れ。発生場所は決まっている津波・噴火</a:t>
            </a:r>
            <a:endParaRPr lang="en-US" altLang="ja-JP" sz="2400" dirty="0">
              <a:latin typeface="ＭＳ Ｐゴシック" panose="020B0600070205080204" pitchFamily="50" charset="-128"/>
              <a:ea typeface="ＭＳ Ｐゴシック" panose="020B0600070205080204" pitchFamily="50" charset="-128"/>
            </a:endParaRPr>
          </a:p>
          <a:p>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２．</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生存できる空間</a:t>
            </a:r>
            <a:r>
              <a:rPr kumimoji="1" lang="ja-JP" altLang="en-US"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適切な空気、温度、明るさ）</a:t>
            </a:r>
            <a:endParaRPr lang="en-US" altLang="ja-JP" sz="28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活動できる環境が整った空間</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空気と温度は保たれていなければ死ぬ。</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明かりがないと行動に制限が</a:t>
            </a:r>
            <a:endParaRPr lang="en-US" altLang="ja-JP" sz="2400" dirty="0">
              <a:latin typeface="ＭＳ Ｐゴシック" panose="020B0600070205080204" pitchFamily="50" charset="-128"/>
              <a:ea typeface="ＭＳ Ｐゴシック" panose="020B0600070205080204" pitchFamily="50" charset="-128"/>
            </a:endParaRPr>
          </a:p>
          <a:p>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３．</a:t>
            </a:r>
            <a:r>
              <a:rPr lang="ja-JP" altLang="en-US" sz="2800" b="1" dirty="0">
                <a:solidFill>
                  <a:srgbClr val="FF0000"/>
                </a:solidFill>
                <a:latin typeface="ＭＳ Ｐゴシック" panose="020B0600070205080204" pitchFamily="50" charset="-128"/>
                <a:ea typeface="ＭＳ Ｐゴシック" panose="020B0600070205080204" pitchFamily="50" charset="-128"/>
              </a:rPr>
              <a:t>生活できる空間</a:t>
            </a:r>
            <a:endParaRPr lang="en-US" altLang="ja-JP" sz="2800" b="1"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清潔な飲料水、美味しい食事、トイレがある空間</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無くて直ちに死ぬわけではないが、生活継続には</a:t>
            </a:r>
            <a:r>
              <a:rPr lang="en-US" altLang="ja-JP" sz="2400" dirty="0">
                <a:latin typeface="ＭＳ Ｐゴシック" panose="020B0600070205080204" pitchFamily="50" charset="-128"/>
                <a:ea typeface="ＭＳ Ｐゴシック" panose="020B0600070205080204" pitchFamily="50" charset="-128"/>
              </a:rPr>
              <a:t>…</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AB4B0B17-7086-7499-B316-085DB3205D53}"/>
              </a:ext>
            </a:extLst>
          </p:cNvPr>
          <p:cNvSpPr txBox="1"/>
          <p:nvPr/>
        </p:nvSpPr>
        <p:spPr>
          <a:xfrm>
            <a:off x="10625959" y="6095999"/>
            <a:ext cx="1156138" cy="369332"/>
          </a:xfrm>
          <a:prstGeom prst="rect">
            <a:avLst/>
          </a:prstGeom>
          <a:noFill/>
        </p:spPr>
        <p:txBody>
          <a:bodyPr wrap="square" rtlCol="0">
            <a:spAutoFit/>
          </a:bodyPr>
          <a:lstStyle/>
          <a:p>
            <a:r>
              <a:rPr kumimoji="1" lang="ja-JP" altLang="en-US" dirty="0"/>
              <a:t>ー８－</a:t>
            </a:r>
          </a:p>
        </p:txBody>
      </p:sp>
    </p:spTree>
    <p:extLst>
      <p:ext uri="{BB962C8B-B14F-4D97-AF65-F5344CB8AC3E}">
        <p14:creationId xmlns:p14="http://schemas.microsoft.com/office/powerpoint/2010/main" val="23708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FB6172-A3E1-8A6F-FF57-13A966523A4B}"/>
              </a:ext>
            </a:extLst>
          </p:cNvPr>
          <p:cNvSpPr>
            <a:spLocks noGrp="1"/>
          </p:cNvSpPr>
          <p:nvPr>
            <p:ph type="title"/>
          </p:nvPr>
        </p:nvSpPr>
        <p:spPr>
          <a:xfrm>
            <a:off x="838200" y="86498"/>
            <a:ext cx="10515600" cy="712400"/>
          </a:xfrm>
          <a:solidFill>
            <a:srgbClr val="00B0F0">
              <a:alpha val="51000"/>
            </a:srgbClr>
          </a:solidFill>
        </p:spPr>
        <p:txBody>
          <a:bodyPr>
            <a:normAutofit/>
          </a:bodyPr>
          <a:lstStyle/>
          <a:p>
            <a:pPr algn="ctr"/>
            <a:r>
              <a:rPr kumimoji="1" lang="ja-JP" altLang="en-US" dirty="0">
                <a:latin typeface="ＭＳ Ｐゴシック" panose="020B0600070205080204" pitchFamily="50" charset="-128"/>
                <a:ea typeface="ＭＳ Ｐゴシック" panose="020B0600070205080204" pitchFamily="50" charset="-128"/>
              </a:rPr>
              <a:t>命と生活を守るための具体的対策</a:t>
            </a:r>
          </a:p>
        </p:txBody>
      </p:sp>
      <p:sp>
        <p:nvSpPr>
          <p:cNvPr id="8" name="テキスト ボックス 7">
            <a:extLst>
              <a:ext uri="{FF2B5EF4-FFF2-40B4-BE49-F238E27FC236}">
                <a16:creationId xmlns:a16="http://schemas.microsoft.com/office/drawing/2014/main" id="{380D2C04-A32F-DFF8-414D-9F3B0C908942}"/>
              </a:ext>
            </a:extLst>
          </p:cNvPr>
          <p:cNvSpPr txBox="1"/>
          <p:nvPr/>
        </p:nvSpPr>
        <p:spPr>
          <a:xfrm>
            <a:off x="933651" y="952901"/>
            <a:ext cx="10833233" cy="6317258"/>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１．</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避ける</a:t>
            </a:r>
            <a:r>
              <a:rPr kumimoji="1" lang="ja-JP" altLang="en-US" sz="2800" dirty="0">
                <a:latin typeface="ＭＳ Ｐゴシック" panose="020B0600070205080204" pitchFamily="50" charset="-128"/>
                <a:ea typeface="ＭＳ Ｐゴシック" panose="020B0600070205080204" pitchFamily="50" charset="-128"/>
              </a:rPr>
              <a:t>：</a:t>
            </a:r>
            <a:r>
              <a:rPr kumimoji="1" lang="ja-JP" altLang="en-US" sz="2800" b="1" dirty="0">
                <a:solidFill>
                  <a:schemeClr val="accent1"/>
                </a:solidFill>
                <a:latin typeface="ＭＳ Ｐゴシック" panose="020B0600070205080204" pitchFamily="50" charset="-128"/>
                <a:ea typeface="ＭＳ Ｐゴシック" panose="020B0600070205080204" pitchFamily="50" charset="-128"/>
              </a:rPr>
              <a:t>災害のたびに避難しなくて良い準備</a:t>
            </a:r>
            <a:endParaRPr kumimoji="1" lang="en-US" altLang="ja-JP" sz="2800" b="1" dirty="0">
              <a:solidFill>
                <a:schemeClr val="accent1"/>
              </a:solidFill>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想定外を想定内にする情報収集</a:t>
            </a:r>
            <a:endParaRPr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hlinkClick r:id="rId2"/>
              </a:rPr>
              <a:t>重ねるハザードマップ</a:t>
            </a:r>
            <a:r>
              <a:rPr lang="ja-JP" altLang="en-US" sz="2800" dirty="0">
                <a:latin typeface="ＭＳ Ｐゴシック" panose="020B0600070205080204" pitchFamily="50" charset="-128"/>
                <a:ea typeface="ＭＳ Ｐゴシック" panose="020B0600070205080204" pitchFamily="50" charset="-128"/>
              </a:rPr>
              <a:t>：津波・土砂災害・降灰）</a:t>
            </a:r>
            <a:endParaRPr lang="en-US" altLang="ja-JP" sz="28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　　　自宅周辺の状況確認⇒避難・対策を検討</a:t>
            </a:r>
            <a:endParaRPr kumimoji="1" lang="en-US" altLang="ja-JP" sz="2800" dirty="0">
              <a:latin typeface="ＭＳ Ｐゴシック" panose="020B0600070205080204" pitchFamily="50" charset="-128"/>
              <a:ea typeface="ＭＳ Ｐゴシック" panose="020B0600070205080204" pitchFamily="50" charset="-128"/>
            </a:endParaRPr>
          </a:p>
          <a:p>
            <a:endParaRPr kumimoji="1"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２．</a:t>
            </a:r>
            <a:r>
              <a:rPr lang="ja-JP" altLang="en-US" sz="2800" b="1" dirty="0">
                <a:solidFill>
                  <a:srgbClr val="FF0000"/>
                </a:solidFill>
                <a:latin typeface="ＭＳ Ｐゴシック" panose="020B0600070205080204" pitchFamily="50" charset="-128"/>
                <a:ea typeface="ＭＳ Ｐゴシック" panose="020B0600070205080204" pitchFamily="50" charset="-128"/>
              </a:rPr>
              <a:t>耐える</a:t>
            </a:r>
            <a:r>
              <a:rPr lang="ja-JP" altLang="en-US" sz="2800" dirty="0">
                <a:latin typeface="ＭＳ Ｐゴシック" panose="020B0600070205080204" pitchFamily="50" charset="-128"/>
                <a:ea typeface="ＭＳ Ｐゴシック" panose="020B0600070205080204" pitchFamily="50" charset="-128"/>
              </a:rPr>
              <a:t>：</a:t>
            </a:r>
            <a:r>
              <a:rPr lang="ja-JP" altLang="en-US" sz="2800" b="1" dirty="0">
                <a:solidFill>
                  <a:schemeClr val="accent1"/>
                </a:solidFill>
                <a:latin typeface="ＭＳ Ｐゴシック" panose="020B0600070205080204" pitchFamily="50" charset="-128"/>
                <a:ea typeface="ＭＳ Ｐゴシック" panose="020B0600070205080204" pitchFamily="50" charset="-128"/>
              </a:rPr>
              <a:t>災害の直撃があっても、自宅で即死しない準備</a:t>
            </a:r>
            <a:endParaRPr lang="en-US" altLang="ja-JP" sz="2800" b="1" dirty="0">
              <a:solidFill>
                <a:schemeClr val="accent1"/>
              </a:solidFill>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頑丈な建物、室内の安全、火災・インフラ停止対策</a:t>
            </a:r>
            <a:endParaRPr lang="en-US" altLang="ja-JP" sz="2800" dirty="0">
              <a:latin typeface="ＭＳ Ｐゴシック" panose="020B0600070205080204" pitchFamily="50" charset="-128"/>
              <a:ea typeface="ＭＳ Ｐゴシック" panose="020B0600070205080204" pitchFamily="50" charset="-128"/>
            </a:endParaRPr>
          </a:p>
          <a:p>
            <a:endParaRPr lang="en-US" altLang="ja-JP" sz="2800" dirty="0">
              <a:latin typeface="ＭＳ Ｐゴシック" panose="020B0600070205080204" pitchFamily="50" charset="-128"/>
              <a:ea typeface="ＭＳ Ｐゴシック" panose="020B0600070205080204" pitchFamily="50" charset="-128"/>
            </a:endParaRPr>
          </a:p>
          <a:p>
            <a:r>
              <a:rPr kumimoji="1" lang="ja-JP" altLang="en-US" sz="2800" dirty="0">
                <a:latin typeface="ＭＳ Ｐゴシック" panose="020B0600070205080204" pitchFamily="50" charset="-128"/>
                <a:ea typeface="ＭＳ Ｐゴシック" panose="020B0600070205080204" pitchFamily="50" charset="-128"/>
              </a:rPr>
              <a:t>３．</a:t>
            </a:r>
            <a:r>
              <a:rPr kumimoji="1" lang="ja-JP" altLang="en-US" sz="2800" b="1" dirty="0">
                <a:solidFill>
                  <a:srgbClr val="FF0000"/>
                </a:solidFill>
                <a:latin typeface="ＭＳ Ｐゴシック" panose="020B0600070205080204" pitchFamily="50" charset="-128"/>
                <a:ea typeface="ＭＳ Ｐゴシック" panose="020B0600070205080204" pitchFamily="50" charset="-128"/>
              </a:rPr>
              <a:t>逃げる</a:t>
            </a:r>
            <a:r>
              <a:rPr kumimoji="1" lang="ja-JP" altLang="en-US" sz="2800" dirty="0">
                <a:latin typeface="ＭＳ Ｐゴシック" panose="020B0600070205080204" pitchFamily="50" charset="-128"/>
                <a:ea typeface="ＭＳ Ｐゴシック" panose="020B0600070205080204" pitchFamily="50" charset="-128"/>
              </a:rPr>
              <a:t>：</a:t>
            </a:r>
            <a:r>
              <a:rPr kumimoji="1" lang="ja-JP" altLang="en-US" sz="2800" b="1" dirty="0">
                <a:solidFill>
                  <a:schemeClr val="accent1"/>
                </a:solidFill>
                <a:latin typeface="ＭＳ Ｐゴシック" panose="020B0600070205080204" pitchFamily="50" charset="-128"/>
                <a:ea typeface="ＭＳ Ｐゴシック" panose="020B0600070205080204" pitchFamily="50" charset="-128"/>
              </a:rPr>
              <a:t>避難できる災害で死なない準備</a:t>
            </a:r>
            <a:endParaRPr kumimoji="1" lang="en-US" altLang="ja-JP" sz="2800" b="1" dirty="0">
              <a:solidFill>
                <a:schemeClr val="accent1"/>
              </a:solidFill>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　　　</a:t>
            </a:r>
            <a:r>
              <a:rPr kumimoji="1" lang="ja-JP" altLang="en-US" sz="2800" dirty="0">
                <a:latin typeface="ＭＳ Ｐゴシック" panose="020B0600070205080204" pitchFamily="50" charset="-128"/>
                <a:ea typeface="ＭＳ Ｐゴシック" panose="020B0600070205080204" pitchFamily="50" charset="-128"/>
              </a:rPr>
              <a:t>避難方針、非常時持ち出しセット</a:t>
            </a:r>
            <a:r>
              <a:rPr lang="ja-JP" altLang="en-US" sz="2800" dirty="0">
                <a:latin typeface="ＭＳ Ｐゴシック" panose="020B0600070205080204" pitchFamily="50" charset="-128"/>
                <a:ea typeface="ＭＳ Ｐゴシック" panose="020B0600070205080204" pitchFamily="50" charset="-128"/>
              </a:rPr>
              <a:t>　　　</a:t>
            </a:r>
            <a:endParaRPr lang="en-US" altLang="ja-JP" sz="2800" dirty="0">
              <a:latin typeface="ＭＳ Ｐゴシック" panose="020B0600070205080204" pitchFamily="50" charset="-128"/>
              <a:ea typeface="ＭＳ Ｐゴシック" panose="020B0600070205080204" pitchFamily="50" charset="-128"/>
            </a:endParaRPr>
          </a:p>
          <a:p>
            <a:endParaRPr kumimoji="1" lang="en-US" altLang="ja-JP" sz="2800" dirty="0">
              <a:latin typeface="ＭＳ Ｐゴシック" panose="020B0600070205080204" pitchFamily="50" charset="-128"/>
              <a:ea typeface="ＭＳ Ｐゴシック" panose="020B0600070205080204" pitchFamily="50" charset="-128"/>
            </a:endParaRPr>
          </a:p>
          <a:p>
            <a:r>
              <a:rPr lang="ja-JP" altLang="en-US" sz="2800" dirty="0">
                <a:latin typeface="ＭＳ Ｐゴシック" panose="020B0600070205080204" pitchFamily="50" charset="-128"/>
                <a:ea typeface="ＭＳ Ｐゴシック" panose="020B0600070205080204" pitchFamily="50" charset="-128"/>
              </a:rPr>
              <a:t>４</a:t>
            </a:r>
            <a:r>
              <a:rPr lang="en-US" altLang="ja-JP" sz="2800" b="1" dirty="0">
                <a:latin typeface="ＭＳ Ｐゴシック" panose="020B0600070205080204" pitchFamily="50" charset="-128"/>
                <a:ea typeface="ＭＳ Ｐゴシック" panose="020B0600070205080204" pitchFamily="50" charset="-128"/>
              </a:rPr>
              <a:t>.  </a:t>
            </a:r>
            <a:r>
              <a:rPr lang="ja-JP" altLang="en-US" sz="2800" b="1" dirty="0">
                <a:solidFill>
                  <a:srgbClr val="FF0000"/>
                </a:solidFill>
                <a:latin typeface="ＭＳ Ｐゴシック" panose="020B0600070205080204" pitchFamily="50" charset="-128"/>
                <a:ea typeface="ＭＳ Ｐゴシック" panose="020B0600070205080204" pitchFamily="50" charset="-128"/>
              </a:rPr>
              <a:t>しのぐ</a:t>
            </a:r>
            <a:r>
              <a:rPr lang="ja-JP" altLang="en-US" sz="2800" dirty="0">
                <a:latin typeface="ＭＳ Ｐゴシック" panose="020B0600070205080204" pitchFamily="50" charset="-128"/>
                <a:ea typeface="ＭＳ Ｐゴシック" panose="020B0600070205080204" pitchFamily="50" charset="-128"/>
              </a:rPr>
              <a:t>：</a:t>
            </a:r>
            <a:r>
              <a:rPr lang="ja-JP" altLang="en-US" sz="2800" b="1" dirty="0">
                <a:solidFill>
                  <a:schemeClr val="accent1"/>
                </a:solidFill>
                <a:latin typeface="ＭＳ Ｐゴシック" panose="020B0600070205080204" pitchFamily="50" charset="-128"/>
                <a:ea typeface="ＭＳ Ｐゴシック" panose="020B0600070205080204" pitchFamily="50" charset="-128"/>
              </a:rPr>
              <a:t>ライフライン停止でジワジワと死なない準備</a:t>
            </a:r>
            <a:endParaRPr lang="en-US" altLang="ja-JP" sz="2800" b="1" dirty="0">
              <a:solidFill>
                <a:schemeClr val="accent1"/>
              </a:solidFill>
              <a:latin typeface="ＭＳ Ｐゴシック" panose="020B0600070205080204" pitchFamily="50" charset="-128"/>
              <a:ea typeface="ＭＳ Ｐゴシック" panose="020B0600070205080204" pitchFamily="50" charset="-128"/>
            </a:endParaRPr>
          </a:p>
          <a:p>
            <a:r>
              <a:rPr lang="en-US" altLang="ja-JP" sz="2800" dirty="0">
                <a:latin typeface="ＭＳ Ｐゴシック" panose="020B0600070205080204" pitchFamily="50" charset="-128"/>
                <a:ea typeface="ＭＳ Ｐゴシック" panose="020B0600070205080204" pitchFamily="50" charset="-128"/>
              </a:rPr>
              <a:t>       </a:t>
            </a:r>
            <a:r>
              <a:rPr lang="ja-JP" altLang="en-US" sz="2800" dirty="0">
                <a:latin typeface="ＭＳ Ｐゴシック" panose="020B0600070205080204" pitchFamily="50" charset="-128"/>
                <a:ea typeface="ＭＳ Ｐゴシック" panose="020B0600070205080204" pitchFamily="50" charset="-128"/>
              </a:rPr>
              <a:t>外部避難生活、在宅避難（ライフライン代替手段・日用品）</a:t>
            </a:r>
            <a:endParaRPr lang="en-US" altLang="ja-JP" sz="2800" dirty="0">
              <a:latin typeface="ＭＳ Ｐゴシック" panose="020B0600070205080204" pitchFamily="50" charset="-128"/>
              <a:ea typeface="ＭＳ Ｐゴシック" panose="020B0600070205080204" pitchFamily="50" charset="-128"/>
            </a:endParaRPr>
          </a:p>
          <a:p>
            <a:r>
              <a:rPr kumimoji="1" lang="en-US" altLang="ja-JP" sz="2800" dirty="0">
                <a:latin typeface="ＭＳ Ｐゴシック" panose="020B0600070205080204" pitchFamily="50" charset="-128"/>
                <a:ea typeface="ＭＳ Ｐゴシック" panose="020B0600070205080204" pitchFamily="50" charset="-128"/>
              </a:rPr>
              <a:t>       </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8601CC9A-EFAF-7DB8-0579-081A043F6A29}"/>
              </a:ext>
            </a:extLst>
          </p:cNvPr>
          <p:cNvSpPr txBox="1"/>
          <p:nvPr/>
        </p:nvSpPr>
        <p:spPr>
          <a:xfrm>
            <a:off x="10956324" y="6253655"/>
            <a:ext cx="972917" cy="369332"/>
          </a:xfrm>
          <a:prstGeom prst="rect">
            <a:avLst/>
          </a:prstGeom>
          <a:noFill/>
        </p:spPr>
        <p:txBody>
          <a:bodyPr wrap="square" rtlCol="0">
            <a:spAutoFit/>
          </a:bodyPr>
          <a:lstStyle/>
          <a:p>
            <a:r>
              <a:rPr kumimoji="1" lang="ja-JP" altLang="en-US" dirty="0"/>
              <a:t>ー９－</a:t>
            </a:r>
          </a:p>
        </p:txBody>
      </p:sp>
    </p:spTree>
    <p:extLst>
      <p:ext uri="{BB962C8B-B14F-4D97-AF65-F5344CB8AC3E}">
        <p14:creationId xmlns:p14="http://schemas.microsoft.com/office/powerpoint/2010/main" val="20678065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1962</TotalTime>
  <Words>2800</Words>
  <Application>Microsoft Office PowerPoint</Application>
  <PresentationFormat>ワイド画面</PresentationFormat>
  <Paragraphs>279</Paragraphs>
  <Slides>26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ＭＳ Ｐゴシック</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自分と家族の命と財産を守る環境とは</vt:lpstr>
      <vt:lpstr>命を守る環境に必要な要素</vt:lpstr>
      <vt:lpstr>命と生活を守るための具体的対策</vt:lpstr>
      <vt:lpstr>災害を「避ける」</vt:lpstr>
      <vt:lpstr>災害を「耐える」</vt:lpstr>
      <vt:lpstr>建築基準法と耐震基準</vt:lpstr>
      <vt:lpstr>熊本地震における木造住宅の被害状況 国土交通省国土技術政策総合研究所 学会悉皆調査結果</vt:lpstr>
      <vt:lpstr>室内の安全</vt:lpstr>
      <vt:lpstr>　火災対策:初期消火について 　初期の消化は自力消化可能　　地域の安全確保のため、必須</vt:lpstr>
      <vt:lpstr>災害から「逃げる」</vt:lpstr>
      <vt:lpstr>災害を「しのぐ」</vt:lpstr>
      <vt:lpstr>避難所に行くかどうか</vt:lpstr>
      <vt:lpstr>　在宅避難に備え</vt:lpstr>
      <vt:lpstr>「死なない環境」は自助で作る</vt:lpstr>
      <vt:lpstr>「死なない環境」は自助で作る</vt:lpstr>
      <vt:lpstr>PowerPoint プレゼンテーション</vt:lpstr>
      <vt:lpstr>被災者支援の法制化の動き</vt:lpstr>
      <vt:lpstr>PowerPoint プレゼンテーション</vt:lpstr>
      <vt:lpstr> 被災者に関する各種支援制度 </vt:lpstr>
      <vt:lpstr>参考資料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もしも今、大震災が起こったら       もしも今、大地震が起こったら 今のうちに、出来ること  今のうちに、知っておくべきこと</dc:title>
  <dc:creator>哲二 江尻</dc:creator>
  <cp:lastModifiedBy>哲二 江尻</cp:lastModifiedBy>
  <cp:revision>33</cp:revision>
  <dcterms:created xsi:type="dcterms:W3CDTF">2023-10-26T03:12:45Z</dcterms:created>
  <dcterms:modified xsi:type="dcterms:W3CDTF">2023-12-04T01:18:58Z</dcterms:modified>
</cp:coreProperties>
</file>